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7" r:id="rId3"/>
    <p:sldId id="288" r:id="rId4"/>
    <p:sldId id="270" r:id="rId5"/>
    <p:sldId id="312" r:id="rId6"/>
    <p:sldId id="328" r:id="rId7"/>
    <p:sldId id="295" r:id="rId8"/>
    <p:sldId id="290" r:id="rId9"/>
    <p:sldId id="292" r:id="rId10"/>
    <p:sldId id="319" r:id="rId11"/>
    <p:sldId id="293" r:id="rId12"/>
    <p:sldId id="320" r:id="rId13"/>
    <p:sldId id="294" r:id="rId14"/>
    <p:sldId id="321" r:id="rId15"/>
    <p:sldId id="327" r:id="rId16"/>
    <p:sldId id="302" r:id="rId17"/>
    <p:sldId id="296" r:id="rId18"/>
    <p:sldId id="299" r:id="rId19"/>
    <p:sldId id="329" r:id="rId20"/>
    <p:sldId id="330" r:id="rId21"/>
    <p:sldId id="300" r:id="rId22"/>
    <p:sldId id="313" r:id="rId23"/>
    <p:sldId id="307" r:id="rId24"/>
    <p:sldId id="314" r:id="rId25"/>
    <p:sldId id="322" r:id="rId26"/>
    <p:sldId id="301" r:id="rId27"/>
    <p:sldId id="316" r:id="rId28"/>
    <p:sldId id="311" r:id="rId29"/>
    <p:sldId id="323" r:id="rId30"/>
    <p:sldId id="317" r:id="rId31"/>
    <p:sldId id="324" r:id="rId32"/>
    <p:sldId id="326" r:id="rId33"/>
    <p:sldId id="304" r:id="rId34"/>
    <p:sldId id="297" r:id="rId35"/>
    <p:sldId id="331" r:id="rId36"/>
    <p:sldId id="325" r:id="rId37"/>
    <p:sldId id="308" r:id="rId38"/>
    <p:sldId id="33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4"/>
    <p:restoredTop sz="86431"/>
  </p:normalViewPr>
  <p:slideViewPr>
    <p:cSldViewPr snapToGrid="0" snapToObjects="1">
      <p:cViewPr varScale="1">
        <p:scale>
          <a:sx n="72" d="100"/>
          <a:sy n="72" d="100"/>
        </p:scale>
        <p:origin x="216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3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774EC-0F4A-0541-8206-08E5DA5B8863}" type="datetimeFigureOut">
              <a:rPr lang="en-US" smtClean="0"/>
              <a:t>2/26/18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D21B1-9814-5B49-9464-738545656F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1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Documents sometimes have a narrative that is very</a:t>
            </a:r>
            <a:r>
              <a:rPr lang="en-US" baseline="0" dirty="0" smtClean="0"/>
              <a:t> specific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D21B1-9814-5B49-9464-738545656F6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By </a:t>
            </a:r>
            <a:r>
              <a:rPr lang="en-US" err="1" smtClean="0"/>
              <a:t>Glosser.ca</a:t>
            </a:r>
            <a:r>
              <a:rPr lang="en-US" smtClean="0"/>
              <a:t> - Own work, Derivative of </a:t>
            </a:r>
            <a:r>
              <a:rPr lang="en-US" err="1" smtClean="0"/>
              <a:t>File:Artificial</a:t>
            </a:r>
            <a:r>
              <a:rPr lang="en-US" smtClean="0"/>
              <a:t> neural </a:t>
            </a:r>
            <a:r>
              <a:rPr lang="en-US" err="1" smtClean="0"/>
              <a:t>network.svg</a:t>
            </a:r>
            <a:r>
              <a:rPr lang="en-US" smtClean="0"/>
              <a:t>, CC BY-SA 3.0, https://</a:t>
            </a:r>
            <a:r>
              <a:rPr lang="en-US" err="1" smtClean="0"/>
              <a:t>commons.wikimedia.org</a:t>
            </a:r>
            <a:r>
              <a:rPr lang="en-US" smtClean="0"/>
              <a:t>/w/</a:t>
            </a:r>
            <a:r>
              <a:rPr lang="en-US" err="1" smtClean="0"/>
              <a:t>index.php?curid</a:t>
            </a:r>
            <a:r>
              <a:rPr lang="en-US" smtClean="0"/>
              <a:t>=24913461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D21B1-9814-5B49-9464-738545656F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0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By </a:t>
            </a:r>
            <a:r>
              <a:rPr lang="en-US" err="1" smtClean="0"/>
              <a:t>Glosser.ca</a:t>
            </a:r>
            <a:r>
              <a:rPr lang="en-US" smtClean="0"/>
              <a:t> - Own work, Derivative of </a:t>
            </a:r>
            <a:r>
              <a:rPr lang="en-US" err="1" smtClean="0"/>
              <a:t>File:Artificial</a:t>
            </a:r>
            <a:r>
              <a:rPr lang="en-US" smtClean="0"/>
              <a:t> neural </a:t>
            </a:r>
            <a:r>
              <a:rPr lang="en-US" err="1" smtClean="0"/>
              <a:t>network.svg</a:t>
            </a:r>
            <a:r>
              <a:rPr lang="en-US" smtClean="0"/>
              <a:t>, CC BY-SA 3.0, https://</a:t>
            </a:r>
            <a:r>
              <a:rPr lang="en-US" err="1" smtClean="0"/>
              <a:t>commons.wikimedia.org</a:t>
            </a:r>
            <a:r>
              <a:rPr lang="en-US" smtClean="0"/>
              <a:t>/w/</a:t>
            </a:r>
            <a:r>
              <a:rPr lang="en-US" err="1" smtClean="0"/>
              <a:t>index.php?curid</a:t>
            </a:r>
            <a:r>
              <a:rPr lang="en-US" smtClean="0"/>
              <a:t>=24913461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D21B1-9814-5B49-9464-738545656F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8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2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59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9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8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0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5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73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8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3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3" Type="http://schemas.openxmlformats.org/officeDocument/2006/relationships/image" Target="../media/image1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0615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Doing more with less: how </a:t>
            </a:r>
            <a:r>
              <a:rPr lang="en-US" dirty="0" smtClean="0"/>
              <a:t>to make good text classifiers without a lot of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3466"/>
            <a:ext cx="9144000" cy="509370"/>
          </a:xfrm>
        </p:spPr>
        <p:txBody>
          <a:bodyPr/>
          <a:lstStyle/>
          <a:p>
            <a:r>
              <a:rPr lang="en-US" dirty="0" smtClean="0"/>
              <a:t>Toby Sachs-Quintana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smtClean="0"/>
              <a:t>curves are a great tool to measure bias.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38200" y="1904612"/>
            <a:ext cx="7923028" cy="3796102"/>
            <a:chOff x="3228975" y="1690688"/>
            <a:chExt cx="6557963" cy="3995739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3228975" y="1690688"/>
              <a:ext cx="0" cy="3995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228975" y="5686426"/>
              <a:ext cx="655796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6200000">
            <a:off x="-102778" y="3080176"/>
            <a:ext cx="103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Score</a:t>
            </a:r>
            <a:endParaRPr lang="en-US" sz="3000"/>
          </a:p>
        </p:txBody>
      </p:sp>
      <p:sp>
        <p:nvSpPr>
          <p:cNvPr id="18" name="TextBox 17"/>
          <p:cNvSpPr txBox="1"/>
          <p:nvPr/>
        </p:nvSpPr>
        <p:spPr>
          <a:xfrm>
            <a:off x="3187877" y="5800432"/>
            <a:ext cx="4772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mtClean="0"/>
              <a:t>Number of training examples</a:t>
            </a:r>
            <a:endParaRPr lang="en-US" sz="3000"/>
          </a:p>
        </p:txBody>
      </p:sp>
      <p:sp>
        <p:nvSpPr>
          <p:cNvPr id="23" name="Freeform 22"/>
          <p:cNvSpPr/>
          <p:nvPr/>
        </p:nvSpPr>
        <p:spPr>
          <a:xfrm>
            <a:off x="938212" y="2385218"/>
            <a:ext cx="7672387" cy="915195"/>
          </a:xfrm>
          <a:custGeom>
            <a:avLst/>
            <a:gdLst>
              <a:gd name="connsiteX0" fmla="*/ 0 w 6086475"/>
              <a:gd name="connsiteY0" fmla="*/ 0 h 1628775"/>
              <a:gd name="connsiteX1" fmla="*/ 2243137 w 6086475"/>
              <a:gd name="connsiteY1" fmla="*/ 1328738 h 1628775"/>
              <a:gd name="connsiteX2" fmla="*/ 6086475 w 6086475"/>
              <a:gd name="connsiteY2" fmla="*/ 1628775 h 1628775"/>
              <a:gd name="connsiteX3" fmla="*/ 6086475 w 6086475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475" h="1628775">
                <a:moveTo>
                  <a:pt x="0" y="0"/>
                </a:moveTo>
                <a:cubicBezTo>
                  <a:pt x="614362" y="528637"/>
                  <a:pt x="1228724" y="1057275"/>
                  <a:pt x="2243137" y="1328738"/>
                </a:cubicBezTo>
                <a:cubicBezTo>
                  <a:pt x="3257550" y="1600201"/>
                  <a:pt x="6086475" y="1628775"/>
                  <a:pt x="6086475" y="1628775"/>
                </a:cubicBezTo>
                <a:lnTo>
                  <a:pt x="6086475" y="162877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610599" y="1690688"/>
            <a:ext cx="1794817" cy="1023925"/>
            <a:chOff x="4843462" y="1727355"/>
            <a:chExt cx="1794817" cy="102392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843462" y="1999043"/>
              <a:ext cx="657225" cy="14287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43462" y="2424307"/>
              <a:ext cx="657225" cy="14287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04042" y="2197282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Train</a:t>
              </a:r>
              <a:endParaRPr lang="en-US" sz="3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78881" y="1727355"/>
              <a:ext cx="10593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Test</a:t>
              </a:r>
              <a:endParaRPr lang="en-US" sz="3000"/>
            </a:p>
          </p:txBody>
        </p:sp>
      </p:grpSp>
      <p:sp>
        <p:nvSpPr>
          <p:cNvPr id="3" name="Freeform 2"/>
          <p:cNvSpPr/>
          <p:nvPr/>
        </p:nvSpPr>
        <p:spPr>
          <a:xfrm>
            <a:off x="1155182" y="3332587"/>
            <a:ext cx="7455418" cy="1778272"/>
          </a:xfrm>
          <a:custGeom>
            <a:avLst/>
            <a:gdLst>
              <a:gd name="connsiteX0" fmla="*/ 0 w 4338084"/>
              <a:gd name="connsiteY0" fmla="*/ 1778272 h 1778272"/>
              <a:gd name="connsiteX1" fmla="*/ 574159 w 4338084"/>
              <a:gd name="connsiteY1" fmla="*/ 587426 h 1778272"/>
              <a:gd name="connsiteX2" fmla="*/ 1977656 w 4338084"/>
              <a:gd name="connsiteY2" fmla="*/ 34533 h 1778272"/>
              <a:gd name="connsiteX3" fmla="*/ 4338084 w 4338084"/>
              <a:gd name="connsiteY3" fmla="*/ 55798 h 1778272"/>
              <a:gd name="connsiteX4" fmla="*/ 4338084 w 4338084"/>
              <a:gd name="connsiteY4" fmla="*/ 55798 h 1778272"/>
              <a:gd name="connsiteX5" fmla="*/ 4338084 w 4338084"/>
              <a:gd name="connsiteY5" fmla="*/ 55798 h 177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38084" h="1778272">
                <a:moveTo>
                  <a:pt x="0" y="1778272"/>
                </a:moveTo>
                <a:cubicBezTo>
                  <a:pt x="122275" y="1328160"/>
                  <a:pt x="244550" y="878049"/>
                  <a:pt x="574159" y="587426"/>
                </a:cubicBezTo>
                <a:cubicBezTo>
                  <a:pt x="903768" y="296803"/>
                  <a:pt x="1350335" y="123138"/>
                  <a:pt x="1977656" y="34533"/>
                </a:cubicBezTo>
                <a:cubicBezTo>
                  <a:pt x="2604977" y="-54072"/>
                  <a:pt x="4338084" y="55798"/>
                  <a:pt x="4338084" y="55798"/>
                </a:cubicBezTo>
                <a:lnTo>
                  <a:pt x="4338084" y="55798"/>
                </a:lnTo>
                <a:lnTo>
                  <a:pt x="4338084" y="55798"/>
                </a:lnTo>
              </a:path>
            </a:pathLst>
          </a:cu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smtClean="0"/>
              <a:t>curves are a great tool to measure </a:t>
            </a:r>
            <a:r>
              <a:rPr lang="en-US" dirty="0" smtClean="0"/>
              <a:t>over fitting.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38200" y="1904612"/>
            <a:ext cx="7923028" cy="3796102"/>
            <a:chOff x="3228975" y="1690688"/>
            <a:chExt cx="6557963" cy="3995739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3228975" y="1690688"/>
              <a:ext cx="0" cy="3995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228975" y="5686426"/>
              <a:ext cx="655796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6200000">
            <a:off x="-102778" y="3080176"/>
            <a:ext cx="103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Score</a:t>
            </a:r>
            <a:endParaRPr lang="en-US" sz="3000"/>
          </a:p>
        </p:txBody>
      </p:sp>
      <p:sp>
        <p:nvSpPr>
          <p:cNvPr id="18" name="TextBox 17"/>
          <p:cNvSpPr txBox="1"/>
          <p:nvPr/>
        </p:nvSpPr>
        <p:spPr>
          <a:xfrm>
            <a:off x="3187877" y="5800432"/>
            <a:ext cx="4772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mtClean="0"/>
              <a:t>Number of training examples</a:t>
            </a:r>
            <a:endParaRPr lang="en-US" sz="3000"/>
          </a:p>
        </p:txBody>
      </p:sp>
      <p:sp>
        <p:nvSpPr>
          <p:cNvPr id="23" name="Freeform 22"/>
          <p:cNvSpPr/>
          <p:nvPr/>
        </p:nvSpPr>
        <p:spPr>
          <a:xfrm>
            <a:off x="938212" y="2385218"/>
            <a:ext cx="7672387" cy="915195"/>
          </a:xfrm>
          <a:custGeom>
            <a:avLst/>
            <a:gdLst>
              <a:gd name="connsiteX0" fmla="*/ 0 w 6086475"/>
              <a:gd name="connsiteY0" fmla="*/ 0 h 1628775"/>
              <a:gd name="connsiteX1" fmla="*/ 2243137 w 6086475"/>
              <a:gd name="connsiteY1" fmla="*/ 1328738 h 1628775"/>
              <a:gd name="connsiteX2" fmla="*/ 6086475 w 6086475"/>
              <a:gd name="connsiteY2" fmla="*/ 1628775 h 1628775"/>
              <a:gd name="connsiteX3" fmla="*/ 6086475 w 6086475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475" h="1628775">
                <a:moveTo>
                  <a:pt x="0" y="0"/>
                </a:moveTo>
                <a:cubicBezTo>
                  <a:pt x="614362" y="528637"/>
                  <a:pt x="1228724" y="1057275"/>
                  <a:pt x="2243137" y="1328738"/>
                </a:cubicBezTo>
                <a:cubicBezTo>
                  <a:pt x="3257550" y="1600201"/>
                  <a:pt x="6086475" y="1628775"/>
                  <a:pt x="6086475" y="1628775"/>
                </a:cubicBezTo>
                <a:lnTo>
                  <a:pt x="6086475" y="162877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610599" y="1690688"/>
            <a:ext cx="1794817" cy="1023925"/>
            <a:chOff x="4843462" y="1727355"/>
            <a:chExt cx="1794817" cy="102392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843462" y="1999043"/>
              <a:ext cx="657225" cy="14287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43462" y="2424307"/>
              <a:ext cx="657225" cy="14287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04042" y="2197282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Train</a:t>
              </a:r>
              <a:endParaRPr lang="en-US" sz="3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78881" y="1727355"/>
              <a:ext cx="10593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Test</a:t>
              </a:r>
              <a:endParaRPr lang="en-US" sz="3000"/>
            </a:p>
          </p:txBody>
        </p:sp>
      </p:grpSp>
      <p:sp>
        <p:nvSpPr>
          <p:cNvPr id="3" name="Freeform 2"/>
          <p:cNvSpPr/>
          <p:nvPr/>
        </p:nvSpPr>
        <p:spPr>
          <a:xfrm>
            <a:off x="1155182" y="3332587"/>
            <a:ext cx="7455418" cy="1778272"/>
          </a:xfrm>
          <a:custGeom>
            <a:avLst/>
            <a:gdLst>
              <a:gd name="connsiteX0" fmla="*/ 0 w 4338084"/>
              <a:gd name="connsiteY0" fmla="*/ 1778272 h 1778272"/>
              <a:gd name="connsiteX1" fmla="*/ 574159 w 4338084"/>
              <a:gd name="connsiteY1" fmla="*/ 587426 h 1778272"/>
              <a:gd name="connsiteX2" fmla="*/ 1977656 w 4338084"/>
              <a:gd name="connsiteY2" fmla="*/ 34533 h 1778272"/>
              <a:gd name="connsiteX3" fmla="*/ 4338084 w 4338084"/>
              <a:gd name="connsiteY3" fmla="*/ 55798 h 1778272"/>
              <a:gd name="connsiteX4" fmla="*/ 4338084 w 4338084"/>
              <a:gd name="connsiteY4" fmla="*/ 55798 h 1778272"/>
              <a:gd name="connsiteX5" fmla="*/ 4338084 w 4338084"/>
              <a:gd name="connsiteY5" fmla="*/ 55798 h 177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38084" h="1778272">
                <a:moveTo>
                  <a:pt x="0" y="1778272"/>
                </a:moveTo>
                <a:cubicBezTo>
                  <a:pt x="122275" y="1328160"/>
                  <a:pt x="244550" y="878049"/>
                  <a:pt x="574159" y="587426"/>
                </a:cubicBezTo>
                <a:cubicBezTo>
                  <a:pt x="903768" y="296803"/>
                  <a:pt x="1350335" y="123138"/>
                  <a:pt x="1977656" y="34533"/>
                </a:cubicBezTo>
                <a:cubicBezTo>
                  <a:pt x="2604977" y="-54072"/>
                  <a:pt x="4338084" y="55798"/>
                  <a:pt x="4338084" y="55798"/>
                </a:cubicBezTo>
                <a:lnTo>
                  <a:pt x="4338084" y="55798"/>
                </a:lnTo>
                <a:lnTo>
                  <a:pt x="4338084" y="55798"/>
                </a:lnTo>
              </a:path>
            </a:pathLst>
          </a:cu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270271"/>
            <a:ext cx="2349677" cy="3420171"/>
          </a:xfrm>
          <a:prstGeom prst="rect">
            <a:avLst/>
          </a:prstGeom>
          <a:solidFill>
            <a:schemeClr val="accent4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Over fit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404707" y="2244686"/>
            <a:ext cx="3102537" cy="3420171"/>
          </a:xfrm>
          <a:prstGeom prst="rect">
            <a:avLst/>
          </a:prstGeom>
          <a:solidFill>
            <a:schemeClr val="accent6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Under fit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smtClean="0"/>
              <a:t>curves are a great tool to measure bias.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fix over fitting</a:t>
            </a:r>
          </a:p>
          <a:p>
            <a:pPr lvl="1"/>
            <a:r>
              <a:rPr lang="en-US" sz="2800" dirty="0" smtClean="0"/>
              <a:t>Less features</a:t>
            </a:r>
          </a:p>
          <a:p>
            <a:pPr lvl="1"/>
            <a:r>
              <a:rPr lang="en-US" sz="2800" dirty="0" smtClean="0"/>
              <a:t>More data</a:t>
            </a:r>
          </a:p>
          <a:p>
            <a:pPr lvl="1"/>
            <a:r>
              <a:rPr lang="en-US" sz="2800" dirty="0" smtClean="0"/>
              <a:t>More regularization</a:t>
            </a:r>
          </a:p>
          <a:p>
            <a:pPr lvl="1"/>
            <a:endParaRPr lang="en-US" sz="2800" dirty="0"/>
          </a:p>
          <a:p>
            <a:r>
              <a:rPr lang="en-US" dirty="0" smtClean="0"/>
              <a:t>How to fix under fitting</a:t>
            </a:r>
          </a:p>
          <a:p>
            <a:pPr lvl="1"/>
            <a:r>
              <a:rPr lang="en-US" sz="2800" dirty="0" smtClean="0"/>
              <a:t>More features</a:t>
            </a:r>
          </a:p>
          <a:p>
            <a:pPr lvl="1"/>
            <a:r>
              <a:rPr lang="en-US" sz="2800" dirty="0" smtClean="0"/>
              <a:t>Less regularization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225869" y="1163287"/>
            <a:ext cx="1794817" cy="1023925"/>
            <a:chOff x="4843462" y="1727355"/>
            <a:chExt cx="1794817" cy="102392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843462" y="1999043"/>
              <a:ext cx="657225" cy="14287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43462" y="2424307"/>
              <a:ext cx="657225" cy="14287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04042" y="2197282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/>
                <a:t>Train</a:t>
              </a:r>
              <a:endParaRPr lang="en-US" sz="3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78881" y="1727355"/>
              <a:ext cx="10593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/>
                <a:t>Test</a:t>
              </a:r>
              <a:endParaRPr lang="en-US" sz="3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7342" y="1904612"/>
            <a:ext cx="5731830" cy="4449818"/>
            <a:chOff x="137342" y="1904612"/>
            <a:chExt cx="8623886" cy="4449818"/>
          </a:xfrm>
        </p:grpSpPr>
        <p:grpSp>
          <p:nvGrpSpPr>
            <p:cNvPr id="16" name="Group 15"/>
            <p:cNvGrpSpPr/>
            <p:nvPr/>
          </p:nvGrpSpPr>
          <p:grpSpPr>
            <a:xfrm>
              <a:off x="838200" y="1904612"/>
              <a:ext cx="7923028" cy="3796102"/>
              <a:chOff x="3228975" y="1690688"/>
              <a:chExt cx="6557963" cy="399573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3228975" y="1690688"/>
                <a:ext cx="0" cy="399573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3228975" y="5686426"/>
                <a:ext cx="6557963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 rot="16200000">
              <a:off x="-102778" y="3080176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Score</a:t>
              </a:r>
              <a:endParaRPr lang="en-US" sz="30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87877" y="5800432"/>
              <a:ext cx="47720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smtClean="0"/>
                <a:t>Number of training examples</a:t>
              </a:r>
              <a:endParaRPr lang="en-US" sz="300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938212" y="2385218"/>
              <a:ext cx="7672387" cy="915195"/>
            </a:xfrm>
            <a:custGeom>
              <a:avLst/>
              <a:gdLst>
                <a:gd name="connsiteX0" fmla="*/ 0 w 6086475"/>
                <a:gd name="connsiteY0" fmla="*/ 0 h 1628775"/>
                <a:gd name="connsiteX1" fmla="*/ 2243137 w 6086475"/>
                <a:gd name="connsiteY1" fmla="*/ 1328738 h 1628775"/>
                <a:gd name="connsiteX2" fmla="*/ 6086475 w 6086475"/>
                <a:gd name="connsiteY2" fmla="*/ 1628775 h 1628775"/>
                <a:gd name="connsiteX3" fmla="*/ 6086475 w 6086475"/>
                <a:gd name="connsiteY3" fmla="*/ 1628775 h 162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6475" h="1628775">
                  <a:moveTo>
                    <a:pt x="0" y="0"/>
                  </a:moveTo>
                  <a:cubicBezTo>
                    <a:pt x="614362" y="528637"/>
                    <a:pt x="1228724" y="1057275"/>
                    <a:pt x="2243137" y="1328738"/>
                  </a:cubicBezTo>
                  <a:cubicBezTo>
                    <a:pt x="3257550" y="1600201"/>
                    <a:pt x="6086475" y="1628775"/>
                    <a:pt x="6086475" y="1628775"/>
                  </a:cubicBezTo>
                  <a:lnTo>
                    <a:pt x="6086475" y="1628775"/>
                  </a:ln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1155182" y="3332587"/>
              <a:ext cx="7455418" cy="1778272"/>
            </a:xfrm>
            <a:custGeom>
              <a:avLst/>
              <a:gdLst>
                <a:gd name="connsiteX0" fmla="*/ 0 w 4338084"/>
                <a:gd name="connsiteY0" fmla="*/ 1778272 h 1778272"/>
                <a:gd name="connsiteX1" fmla="*/ 574159 w 4338084"/>
                <a:gd name="connsiteY1" fmla="*/ 587426 h 1778272"/>
                <a:gd name="connsiteX2" fmla="*/ 1977656 w 4338084"/>
                <a:gd name="connsiteY2" fmla="*/ 34533 h 1778272"/>
                <a:gd name="connsiteX3" fmla="*/ 4338084 w 4338084"/>
                <a:gd name="connsiteY3" fmla="*/ 55798 h 1778272"/>
                <a:gd name="connsiteX4" fmla="*/ 4338084 w 4338084"/>
                <a:gd name="connsiteY4" fmla="*/ 55798 h 1778272"/>
                <a:gd name="connsiteX5" fmla="*/ 4338084 w 4338084"/>
                <a:gd name="connsiteY5" fmla="*/ 55798 h 177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8084" h="1778272">
                  <a:moveTo>
                    <a:pt x="0" y="1778272"/>
                  </a:moveTo>
                  <a:cubicBezTo>
                    <a:pt x="122275" y="1328160"/>
                    <a:pt x="244550" y="878049"/>
                    <a:pt x="574159" y="587426"/>
                  </a:cubicBezTo>
                  <a:cubicBezTo>
                    <a:pt x="903768" y="296803"/>
                    <a:pt x="1350335" y="123138"/>
                    <a:pt x="1977656" y="34533"/>
                  </a:cubicBezTo>
                  <a:cubicBezTo>
                    <a:pt x="2604977" y="-54072"/>
                    <a:pt x="4338084" y="55798"/>
                    <a:pt x="4338084" y="55798"/>
                  </a:cubicBezTo>
                  <a:lnTo>
                    <a:pt x="4338084" y="55798"/>
                  </a:lnTo>
                  <a:lnTo>
                    <a:pt x="4338084" y="55798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38200" y="2270271"/>
              <a:ext cx="2349677" cy="3420171"/>
            </a:xfrm>
            <a:prstGeom prst="rect">
              <a:avLst/>
            </a:prstGeom>
            <a:solidFill>
              <a:schemeClr val="accent4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Over fit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04707" y="2244686"/>
              <a:ext cx="3102537" cy="3420171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Under fit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06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</a:t>
            </a:r>
            <a:r>
              <a:rPr lang="en-US" dirty="0" smtClean="0"/>
              <a:t>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457" y="1847850"/>
            <a:ext cx="5181600" cy="4351338"/>
          </a:xfrm>
        </p:spPr>
        <p:txBody>
          <a:bodyPr/>
          <a:lstStyle/>
          <a:p>
            <a:r>
              <a:rPr lang="en-US" dirty="0"/>
              <a:t>Probability of </a:t>
            </a:r>
            <a:r>
              <a:rPr lang="en-US" dirty="0" smtClean="0"/>
              <a:t>document being </a:t>
            </a:r>
            <a:r>
              <a:rPr lang="en-US" dirty="0"/>
              <a:t>a class is joint probability of the words indicating the </a:t>
            </a:r>
            <a:r>
              <a:rPr lang="en-US" dirty="0" smtClean="0"/>
              <a:t>class</a:t>
            </a:r>
            <a:endParaRPr lang="en-US" dirty="0"/>
          </a:p>
          <a:p>
            <a:r>
              <a:rPr lang="en-US" dirty="0" smtClean="0"/>
              <a:t>Accuracy = 83%</a:t>
            </a:r>
          </a:p>
          <a:p>
            <a:r>
              <a:rPr lang="en-US" dirty="0" smtClean="0"/>
              <a:t>95 training examples 63% +/-14%</a:t>
            </a:r>
            <a:endParaRPr lang="en-US" dirty="0"/>
          </a:p>
          <a:p>
            <a:r>
              <a:rPr lang="en-US" dirty="0" smtClean="0"/>
              <a:t>TF-IDF representation of words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55" y="384533"/>
            <a:ext cx="6839289" cy="455952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13</a:t>
            </a:fld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6143625" y="4612855"/>
            <a:ext cx="609600" cy="8572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86313" y="524309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The area we care about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400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Maximize separation</a:t>
            </a:r>
          </a:p>
          <a:p>
            <a:r>
              <a:rPr lang="en-US" dirty="0" smtClean="0"/>
              <a:t>Non linear separation is fast</a:t>
            </a:r>
            <a:endParaRPr lang="en-US" dirty="0" smtClean="0"/>
          </a:p>
          <a:p>
            <a:r>
              <a:rPr lang="en-US" dirty="0" smtClean="0"/>
              <a:t>Regularization penalty for more features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57" y="1825625"/>
            <a:ext cx="5029085" cy="4351338"/>
          </a:xfrm>
        </p:spPr>
      </p:pic>
    </p:spTree>
    <p:extLst>
      <p:ext uri="{BB962C8B-B14F-4D97-AF65-F5344CB8AC3E}">
        <p14:creationId xmlns:p14="http://schemas.microsoft.com/office/powerpoint/2010/main" val="114238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652713"/>
            <a:ext cx="5181600" cy="2590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Maximize separation</a:t>
            </a:r>
          </a:p>
          <a:p>
            <a:r>
              <a:rPr lang="en-US" dirty="0" smtClean="0"/>
              <a:t>Non linear separation is fast</a:t>
            </a:r>
            <a:endParaRPr lang="en-US" dirty="0" smtClean="0"/>
          </a:p>
          <a:p>
            <a:r>
              <a:rPr lang="en-US" dirty="0" smtClean="0"/>
              <a:t>Regularization penalty for more features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610600" y="1690689"/>
            <a:ext cx="0" cy="46656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651376" y="1583531"/>
            <a:ext cx="2173941" cy="46831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4947" y="1276511"/>
            <a:ext cx="81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674038" y="1245355"/>
            <a:ext cx="81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1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495" y="1690687"/>
            <a:ext cx="6729412" cy="448627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Regularization coefficient of 1e6 determined by regularization curve</a:t>
            </a:r>
          </a:p>
          <a:p>
            <a:r>
              <a:rPr lang="en-US" err="1" smtClean="0"/>
              <a:t>Rbf</a:t>
            </a:r>
            <a:r>
              <a:rPr lang="en-US" smtClean="0"/>
              <a:t> kernel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SVM learns faster than naïve </a:t>
            </a:r>
            <a:r>
              <a:rPr lang="en-US" err="1" smtClean="0"/>
              <a:t>bayes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495" y="1690687"/>
            <a:ext cx="6729412" cy="44862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4"/>
          <a:stretch/>
        </p:blipFill>
        <p:spPr>
          <a:xfrm>
            <a:off x="42819" y="1690687"/>
            <a:ext cx="6252057" cy="4486276"/>
          </a:xfrm>
        </p:spPr>
      </p:pic>
    </p:spTree>
    <p:extLst>
      <p:ext uri="{BB962C8B-B14F-4D97-AF65-F5344CB8AC3E}">
        <p14:creationId xmlns:p14="http://schemas.microsoft.com/office/powerpoint/2010/main" val="104293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Vocabulary needed for SVM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Increasing the regularization strength allows for more features (words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TF-IDF </a:t>
            </a:r>
            <a:r>
              <a:rPr lang="en-US" dirty="0"/>
              <a:t>representation of </a:t>
            </a:r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18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93844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 					Word Vectors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96669452"/>
              </p:ext>
            </p:extLst>
          </p:nvPr>
        </p:nvGraphicFramePr>
        <p:xfrm>
          <a:off x="838200" y="1825625"/>
          <a:ext cx="3948954" cy="4114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4477"/>
                <a:gridCol w="197447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Number of times the</a:t>
                      </a:r>
                      <a:r>
                        <a:rPr lang="en-US" sz="2800" baseline="0" dirty="0" smtClean="0"/>
                        <a:t> word is in the post (TF)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Number of times</a:t>
                      </a:r>
                      <a:r>
                        <a:rPr lang="en-US" sz="2800" baseline="0" dirty="0" smtClean="0"/>
                        <a:t> in all posts (DF)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TF/DF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0.05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68"/>
          <a:stretch/>
        </p:blipFill>
        <p:spPr>
          <a:xfrm>
            <a:off x="5445540" y="1972236"/>
            <a:ext cx="6369942" cy="252205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3471" y="5710019"/>
            <a:ext cx="71740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Adrian </a:t>
            </a:r>
            <a:r>
              <a:rPr lang="en-US" dirty="0" err="1"/>
              <a:t>Colyer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blog.acolyer.org</a:t>
            </a:r>
            <a:r>
              <a:rPr lang="en-US" dirty="0"/>
              <a:t>/2016/04/21/the-amazing-power-of-word-vectors/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</a:t>
            </a:r>
            <a:r>
              <a:rPr lang="en-US" dirty="0" smtClean="0"/>
              <a:t>keeping track of trending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Low data </a:t>
            </a:r>
            <a:r>
              <a:rPr lang="en-US" dirty="0" smtClean="0"/>
              <a:t>situation</a:t>
            </a:r>
          </a:p>
          <a:p>
            <a:endParaRPr lang="en-US" dirty="0" smtClean="0"/>
          </a:p>
          <a:p>
            <a:r>
              <a:rPr lang="en-US" dirty="0" smtClean="0"/>
              <a:t>The number of documents for a set of issues is small </a:t>
            </a:r>
          </a:p>
          <a:p>
            <a:endParaRPr lang="en-US" dirty="0"/>
          </a:p>
          <a:p>
            <a:r>
              <a:rPr lang="en-US" dirty="0" smtClean="0"/>
              <a:t>10 - 100 training examples, not 1000s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666" y="1690688"/>
            <a:ext cx="3775868" cy="377586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69183" y="5478167"/>
            <a:ext cx="546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can be hard to find trending issues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7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 					Word Vectors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3948954" cy="4114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4477"/>
                <a:gridCol w="197447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Number of times the</a:t>
                      </a:r>
                      <a:r>
                        <a:rPr lang="en-US" sz="2800" baseline="0" dirty="0" smtClean="0"/>
                        <a:t> word is in the post (TF)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Number of times</a:t>
                      </a:r>
                      <a:r>
                        <a:rPr lang="en-US" sz="2800" baseline="0" dirty="0" smtClean="0"/>
                        <a:t> in all posts (DF)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TF/DF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0.05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68"/>
          <a:stretch/>
        </p:blipFill>
        <p:spPr>
          <a:xfrm>
            <a:off x="5445540" y="1972236"/>
            <a:ext cx="6369942" cy="252205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3471" y="5710019"/>
            <a:ext cx="71740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Adrian </a:t>
            </a:r>
            <a:r>
              <a:rPr lang="en-US" dirty="0" err="1"/>
              <a:t>Colyer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blog.acolyer.org</a:t>
            </a:r>
            <a:r>
              <a:rPr lang="en-US" dirty="0"/>
              <a:t>/2016/04/21/the-amazing-power-of-word-vectors/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755341" y="2312894"/>
            <a:ext cx="537883" cy="218139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03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Word vectors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Previously words were represented as a single number</a:t>
            </a:r>
          </a:p>
          <a:p>
            <a:r>
              <a:rPr lang="en-US" dirty="0" smtClean="0"/>
              <a:t>Now a word is represented as a vector.</a:t>
            </a:r>
          </a:p>
          <a:p>
            <a:r>
              <a:rPr lang="en-US" dirty="0" smtClean="0"/>
              <a:t>Predict surrounding words based on center </a:t>
            </a:r>
            <a:r>
              <a:rPr lang="en-US" dirty="0" smtClean="0"/>
              <a:t>words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gensim</a:t>
            </a:r>
            <a:r>
              <a:rPr lang="en-US" dirty="0" smtClean="0"/>
              <a:t> word2vec</a:t>
            </a:r>
            <a:endParaRPr lang="en-U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89" y="2415396"/>
            <a:ext cx="5641133" cy="282946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21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8826500" y="2387600"/>
            <a:ext cx="1397000" cy="2336800"/>
          </a:xfrm>
          <a:custGeom>
            <a:avLst/>
            <a:gdLst>
              <a:gd name="connsiteX0" fmla="*/ 787400 w 1397000"/>
              <a:gd name="connsiteY0" fmla="*/ 254000 h 2336800"/>
              <a:gd name="connsiteX1" fmla="*/ 787400 w 1397000"/>
              <a:gd name="connsiteY1" fmla="*/ 254000 h 2336800"/>
              <a:gd name="connsiteX2" fmla="*/ 825500 w 1397000"/>
              <a:gd name="connsiteY2" fmla="*/ 76200 h 2336800"/>
              <a:gd name="connsiteX3" fmla="*/ 901700 w 1397000"/>
              <a:gd name="connsiteY3" fmla="*/ 25400 h 2336800"/>
              <a:gd name="connsiteX4" fmla="*/ 939800 w 1397000"/>
              <a:gd name="connsiteY4" fmla="*/ 0 h 2336800"/>
              <a:gd name="connsiteX5" fmla="*/ 952500 w 1397000"/>
              <a:gd name="connsiteY5" fmla="*/ 38100 h 2336800"/>
              <a:gd name="connsiteX6" fmla="*/ 1016000 w 1397000"/>
              <a:gd name="connsiteY6" fmla="*/ 101600 h 2336800"/>
              <a:gd name="connsiteX7" fmla="*/ 1092200 w 1397000"/>
              <a:gd name="connsiteY7" fmla="*/ 127000 h 2336800"/>
              <a:gd name="connsiteX8" fmla="*/ 1130300 w 1397000"/>
              <a:gd name="connsiteY8" fmla="*/ 139700 h 2336800"/>
              <a:gd name="connsiteX9" fmla="*/ 1155700 w 1397000"/>
              <a:gd name="connsiteY9" fmla="*/ 508000 h 2336800"/>
              <a:gd name="connsiteX10" fmla="*/ 1206500 w 1397000"/>
              <a:gd name="connsiteY10" fmla="*/ 571500 h 2336800"/>
              <a:gd name="connsiteX11" fmla="*/ 1282700 w 1397000"/>
              <a:gd name="connsiteY11" fmla="*/ 596900 h 2336800"/>
              <a:gd name="connsiteX12" fmla="*/ 1295400 w 1397000"/>
              <a:gd name="connsiteY12" fmla="*/ 635000 h 2336800"/>
              <a:gd name="connsiteX13" fmla="*/ 1320800 w 1397000"/>
              <a:gd name="connsiteY13" fmla="*/ 838200 h 2336800"/>
              <a:gd name="connsiteX14" fmla="*/ 1333500 w 1397000"/>
              <a:gd name="connsiteY14" fmla="*/ 952500 h 2336800"/>
              <a:gd name="connsiteX15" fmla="*/ 1358900 w 1397000"/>
              <a:gd name="connsiteY15" fmla="*/ 1079500 h 2336800"/>
              <a:gd name="connsiteX16" fmla="*/ 1371600 w 1397000"/>
              <a:gd name="connsiteY16" fmla="*/ 1270000 h 2336800"/>
              <a:gd name="connsiteX17" fmla="*/ 1384300 w 1397000"/>
              <a:gd name="connsiteY17" fmla="*/ 1308100 h 2336800"/>
              <a:gd name="connsiteX18" fmla="*/ 1397000 w 1397000"/>
              <a:gd name="connsiteY18" fmla="*/ 1358900 h 2336800"/>
              <a:gd name="connsiteX19" fmla="*/ 1384300 w 1397000"/>
              <a:gd name="connsiteY19" fmla="*/ 1435100 h 2336800"/>
              <a:gd name="connsiteX20" fmla="*/ 1320800 w 1397000"/>
              <a:gd name="connsiteY20" fmla="*/ 1549400 h 2336800"/>
              <a:gd name="connsiteX21" fmla="*/ 1295400 w 1397000"/>
              <a:gd name="connsiteY21" fmla="*/ 1663700 h 2336800"/>
              <a:gd name="connsiteX22" fmla="*/ 1181100 w 1397000"/>
              <a:gd name="connsiteY22" fmla="*/ 1714500 h 2336800"/>
              <a:gd name="connsiteX23" fmla="*/ 1143000 w 1397000"/>
              <a:gd name="connsiteY23" fmla="*/ 1727200 h 2336800"/>
              <a:gd name="connsiteX24" fmla="*/ 1104900 w 1397000"/>
              <a:gd name="connsiteY24" fmla="*/ 1739900 h 2336800"/>
              <a:gd name="connsiteX25" fmla="*/ 1092200 w 1397000"/>
              <a:gd name="connsiteY25" fmla="*/ 1879600 h 2336800"/>
              <a:gd name="connsiteX26" fmla="*/ 1117600 w 1397000"/>
              <a:gd name="connsiteY26" fmla="*/ 1917700 h 2336800"/>
              <a:gd name="connsiteX27" fmla="*/ 1155700 w 1397000"/>
              <a:gd name="connsiteY27" fmla="*/ 1930400 h 2336800"/>
              <a:gd name="connsiteX28" fmla="*/ 1168400 w 1397000"/>
              <a:gd name="connsiteY28" fmla="*/ 2070100 h 2336800"/>
              <a:gd name="connsiteX29" fmla="*/ 1092200 w 1397000"/>
              <a:gd name="connsiteY29" fmla="*/ 2057400 h 2336800"/>
              <a:gd name="connsiteX30" fmla="*/ 1054100 w 1397000"/>
              <a:gd name="connsiteY30" fmla="*/ 2032000 h 2336800"/>
              <a:gd name="connsiteX31" fmla="*/ 939800 w 1397000"/>
              <a:gd name="connsiteY31" fmla="*/ 1993900 h 2336800"/>
              <a:gd name="connsiteX32" fmla="*/ 901700 w 1397000"/>
              <a:gd name="connsiteY32" fmla="*/ 1981200 h 2336800"/>
              <a:gd name="connsiteX33" fmla="*/ 863600 w 1397000"/>
              <a:gd name="connsiteY33" fmla="*/ 1968500 h 2336800"/>
              <a:gd name="connsiteX34" fmla="*/ 825500 w 1397000"/>
              <a:gd name="connsiteY34" fmla="*/ 1981200 h 2336800"/>
              <a:gd name="connsiteX35" fmla="*/ 787400 w 1397000"/>
              <a:gd name="connsiteY35" fmla="*/ 2006600 h 2336800"/>
              <a:gd name="connsiteX36" fmla="*/ 736600 w 1397000"/>
              <a:gd name="connsiteY36" fmla="*/ 2032000 h 2336800"/>
              <a:gd name="connsiteX37" fmla="*/ 660400 w 1397000"/>
              <a:gd name="connsiteY37" fmla="*/ 2070100 h 2336800"/>
              <a:gd name="connsiteX38" fmla="*/ 635000 w 1397000"/>
              <a:gd name="connsiteY38" fmla="*/ 2108200 h 2336800"/>
              <a:gd name="connsiteX39" fmla="*/ 647700 w 1397000"/>
              <a:gd name="connsiteY39" fmla="*/ 2159000 h 2336800"/>
              <a:gd name="connsiteX40" fmla="*/ 736600 w 1397000"/>
              <a:gd name="connsiteY40" fmla="*/ 2209800 h 2336800"/>
              <a:gd name="connsiteX41" fmla="*/ 812800 w 1397000"/>
              <a:gd name="connsiteY41" fmla="*/ 2260600 h 2336800"/>
              <a:gd name="connsiteX42" fmla="*/ 787400 w 1397000"/>
              <a:gd name="connsiteY42" fmla="*/ 2298700 h 2336800"/>
              <a:gd name="connsiteX43" fmla="*/ 533400 w 1397000"/>
              <a:gd name="connsiteY43" fmla="*/ 2336800 h 2336800"/>
              <a:gd name="connsiteX44" fmla="*/ 368300 w 1397000"/>
              <a:gd name="connsiteY44" fmla="*/ 2324100 h 2336800"/>
              <a:gd name="connsiteX45" fmla="*/ 330200 w 1397000"/>
              <a:gd name="connsiteY45" fmla="*/ 2298700 h 2336800"/>
              <a:gd name="connsiteX46" fmla="*/ 317500 w 1397000"/>
              <a:gd name="connsiteY46" fmla="*/ 2222500 h 2336800"/>
              <a:gd name="connsiteX47" fmla="*/ 292100 w 1397000"/>
              <a:gd name="connsiteY47" fmla="*/ 2146300 h 2336800"/>
              <a:gd name="connsiteX48" fmla="*/ 279400 w 1397000"/>
              <a:gd name="connsiteY48" fmla="*/ 2006600 h 2336800"/>
              <a:gd name="connsiteX49" fmla="*/ 266700 w 1397000"/>
              <a:gd name="connsiteY49" fmla="*/ 1917700 h 2336800"/>
              <a:gd name="connsiteX50" fmla="*/ 215900 w 1397000"/>
              <a:gd name="connsiteY50" fmla="*/ 1841500 h 2336800"/>
              <a:gd name="connsiteX51" fmla="*/ 203200 w 1397000"/>
              <a:gd name="connsiteY51" fmla="*/ 1803400 h 2336800"/>
              <a:gd name="connsiteX52" fmla="*/ 241300 w 1397000"/>
              <a:gd name="connsiteY52" fmla="*/ 1689100 h 2336800"/>
              <a:gd name="connsiteX53" fmla="*/ 254000 w 1397000"/>
              <a:gd name="connsiteY53" fmla="*/ 1651000 h 2336800"/>
              <a:gd name="connsiteX54" fmla="*/ 279400 w 1397000"/>
              <a:gd name="connsiteY54" fmla="*/ 1549400 h 2336800"/>
              <a:gd name="connsiteX55" fmla="*/ 266700 w 1397000"/>
              <a:gd name="connsiteY55" fmla="*/ 1333500 h 2336800"/>
              <a:gd name="connsiteX56" fmla="*/ 228600 w 1397000"/>
              <a:gd name="connsiteY56" fmla="*/ 1320800 h 2336800"/>
              <a:gd name="connsiteX57" fmla="*/ 152400 w 1397000"/>
              <a:gd name="connsiteY57" fmla="*/ 1244600 h 2336800"/>
              <a:gd name="connsiteX58" fmla="*/ 76200 w 1397000"/>
              <a:gd name="connsiteY58" fmla="*/ 1130300 h 2336800"/>
              <a:gd name="connsiteX59" fmla="*/ 50800 w 1397000"/>
              <a:gd name="connsiteY59" fmla="*/ 1092200 h 2336800"/>
              <a:gd name="connsiteX60" fmla="*/ 25400 w 1397000"/>
              <a:gd name="connsiteY60" fmla="*/ 1016000 h 2336800"/>
              <a:gd name="connsiteX61" fmla="*/ 0 w 1397000"/>
              <a:gd name="connsiteY61" fmla="*/ 838200 h 2336800"/>
              <a:gd name="connsiteX62" fmla="*/ 12700 w 1397000"/>
              <a:gd name="connsiteY62" fmla="*/ 596900 h 2336800"/>
              <a:gd name="connsiteX63" fmla="*/ 25400 w 1397000"/>
              <a:gd name="connsiteY63" fmla="*/ 558800 h 2336800"/>
              <a:gd name="connsiteX64" fmla="*/ 50800 w 1397000"/>
              <a:gd name="connsiteY64" fmla="*/ 520700 h 2336800"/>
              <a:gd name="connsiteX65" fmla="*/ 101600 w 1397000"/>
              <a:gd name="connsiteY65" fmla="*/ 444500 h 2336800"/>
              <a:gd name="connsiteX66" fmla="*/ 177800 w 1397000"/>
              <a:gd name="connsiteY66" fmla="*/ 393700 h 2336800"/>
              <a:gd name="connsiteX67" fmla="*/ 266700 w 1397000"/>
              <a:gd name="connsiteY67" fmla="*/ 330200 h 2336800"/>
              <a:gd name="connsiteX68" fmla="*/ 342900 w 1397000"/>
              <a:gd name="connsiteY68" fmla="*/ 304800 h 2336800"/>
              <a:gd name="connsiteX69" fmla="*/ 584200 w 1397000"/>
              <a:gd name="connsiteY69" fmla="*/ 317500 h 2336800"/>
              <a:gd name="connsiteX70" fmla="*/ 622300 w 1397000"/>
              <a:gd name="connsiteY70" fmla="*/ 330200 h 2336800"/>
              <a:gd name="connsiteX71" fmla="*/ 673100 w 1397000"/>
              <a:gd name="connsiteY71" fmla="*/ 317500 h 2336800"/>
              <a:gd name="connsiteX72" fmla="*/ 749300 w 1397000"/>
              <a:gd name="connsiteY72" fmla="*/ 292100 h 2336800"/>
              <a:gd name="connsiteX73" fmla="*/ 787400 w 1397000"/>
              <a:gd name="connsiteY73" fmla="*/ 254000 h 2336800"/>
              <a:gd name="connsiteX74" fmla="*/ 800100 w 1397000"/>
              <a:gd name="connsiteY74" fmla="*/ 215900 h 2336800"/>
              <a:gd name="connsiteX75" fmla="*/ 787400 w 1397000"/>
              <a:gd name="connsiteY75" fmla="*/ 2540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397000" h="2336800">
                <a:moveTo>
                  <a:pt x="787400" y="254000"/>
                </a:moveTo>
                <a:lnTo>
                  <a:pt x="787400" y="254000"/>
                </a:lnTo>
                <a:cubicBezTo>
                  <a:pt x="791774" y="205886"/>
                  <a:pt x="777332" y="118347"/>
                  <a:pt x="825500" y="76200"/>
                </a:cubicBezTo>
                <a:cubicBezTo>
                  <a:pt x="848474" y="56098"/>
                  <a:pt x="876300" y="42333"/>
                  <a:pt x="901700" y="25400"/>
                </a:cubicBezTo>
                <a:lnTo>
                  <a:pt x="939800" y="0"/>
                </a:lnTo>
                <a:cubicBezTo>
                  <a:pt x="944033" y="12700"/>
                  <a:pt x="946513" y="26126"/>
                  <a:pt x="952500" y="38100"/>
                </a:cubicBezTo>
                <a:cubicBezTo>
                  <a:pt x="968224" y="69548"/>
                  <a:pt x="983343" y="87086"/>
                  <a:pt x="1016000" y="101600"/>
                </a:cubicBezTo>
                <a:cubicBezTo>
                  <a:pt x="1040466" y="112474"/>
                  <a:pt x="1066800" y="118533"/>
                  <a:pt x="1092200" y="127000"/>
                </a:cubicBezTo>
                <a:lnTo>
                  <a:pt x="1130300" y="139700"/>
                </a:lnTo>
                <a:cubicBezTo>
                  <a:pt x="1138280" y="339203"/>
                  <a:pt x="1118204" y="376764"/>
                  <a:pt x="1155700" y="508000"/>
                </a:cubicBezTo>
                <a:cubicBezTo>
                  <a:pt x="1167218" y="548313"/>
                  <a:pt x="1164112" y="552661"/>
                  <a:pt x="1206500" y="571500"/>
                </a:cubicBezTo>
                <a:cubicBezTo>
                  <a:pt x="1230966" y="582374"/>
                  <a:pt x="1282700" y="596900"/>
                  <a:pt x="1282700" y="596900"/>
                </a:cubicBezTo>
                <a:cubicBezTo>
                  <a:pt x="1286933" y="609600"/>
                  <a:pt x="1293312" y="621777"/>
                  <a:pt x="1295400" y="635000"/>
                </a:cubicBezTo>
                <a:cubicBezTo>
                  <a:pt x="1306046" y="702425"/>
                  <a:pt x="1313262" y="770357"/>
                  <a:pt x="1320800" y="838200"/>
                </a:cubicBezTo>
                <a:cubicBezTo>
                  <a:pt x="1325033" y="876300"/>
                  <a:pt x="1327521" y="914635"/>
                  <a:pt x="1333500" y="952500"/>
                </a:cubicBezTo>
                <a:cubicBezTo>
                  <a:pt x="1340233" y="995143"/>
                  <a:pt x="1358900" y="1079500"/>
                  <a:pt x="1358900" y="1079500"/>
                </a:cubicBezTo>
                <a:cubicBezTo>
                  <a:pt x="1363133" y="1143000"/>
                  <a:pt x="1364572" y="1206748"/>
                  <a:pt x="1371600" y="1270000"/>
                </a:cubicBezTo>
                <a:cubicBezTo>
                  <a:pt x="1373078" y="1283305"/>
                  <a:pt x="1380622" y="1295228"/>
                  <a:pt x="1384300" y="1308100"/>
                </a:cubicBezTo>
                <a:cubicBezTo>
                  <a:pt x="1389095" y="1324883"/>
                  <a:pt x="1392767" y="1341967"/>
                  <a:pt x="1397000" y="1358900"/>
                </a:cubicBezTo>
                <a:cubicBezTo>
                  <a:pt x="1392767" y="1384300"/>
                  <a:pt x="1394204" y="1411330"/>
                  <a:pt x="1384300" y="1435100"/>
                </a:cubicBezTo>
                <a:cubicBezTo>
                  <a:pt x="1337530" y="1547348"/>
                  <a:pt x="1338130" y="1471416"/>
                  <a:pt x="1320800" y="1549400"/>
                </a:cubicBezTo>
                <a:cubicBezTo>
                  <a:pt x="1320610" y="1550255"/>
                  <a:pt x="1308595" y="1647206"/>
                  <a:pt x="1295400" y="1663700"/>
                </a:cubicBezTo>
                <a:cubicBezTo>
                  <a:pt x="1273445" y="1691144"/>
                  <a:pt x="1204384" y="1706739"/>
                  <a:pt x="1181100" y="1714500"/>
                </a:cubicBezTo>
                <a:lnTo>
                  <a:pt x="1143000" y="1727200"/>
                </a:lnTo>
                <a:lnTo>
                  <a:pt x="1104900" y="1739900"/>
                </a:lnTo>
                <a:cubicBezTo>
                  <a:pt x="1081842" y="1809074"/>
                  <a:pt x="1066858" y="1812021"/>
                  <a:pt x="1092200" y="1879600"/>
                </a:cubicBezTo>
                <a:cubicBezTo>
                  <a:pt x="1097559" y="1893892"/>
                  <a:pt x="1105681" y="1908165"/>
                  <a:pt x="1117600" y="1917700"/>
                </a:cubicBezTo>
                <a:cubicBezTo>
                  <a:pt x="1128053" y="1926063"/>
                  <a:pt x="1143000" y="1926167"/>
                  <a:pt x="1155700" y="1930400"/>
                </a:cubicBezTo>
                <a:cubicBezTo>
                  <a:pt x="1181758" y="1969488"/>
                  <a:pt x="1223854" y="2014646"/>
                  <a:pt x="1168400" y="2070100"/>
                </a:cubicBezTo>
                <a:cubicBezTo>
                  <a:pt x="1150192" y="2088308"/>
                  <a:pt x="1117600" y="2061633"/>
                  <a:pt x="1092200" y="2057400"/>
                </a:cubicBezTo>
                <a:cubicBezTo>
                  <a:pt x="1079500" y="2048933"/>
                  <a:pt x="1068048" y="2038199"/>
                  <a:pt x="1054100" y="2032000"/>
                </a:cubicBezTo>
                <a:lnTo>
                  <a:pt x="939800" y="1993900"/>
                </a:lnTo>
                <a:lnTo>
                  <a:pt x="901700" y="1981200"/>
                </a:lnTo>
                <a:lnTo>
                  <a:pt x="863600" y="1968500"/>
                </a:lnTo>
                <a:cubicBezTo>
                  <a:pt x="850900" y="1972733"/>
                  <a:pt x="837474" y="1975213"/>
                  <a:pt x="825500" y="1981200"/>
                </a:cubicBezTo>
                <a:cubicBezTo>
                  <a:pt x="811848" y="1988026"/>
                  <a:pt x="800652" y="1999027"/>
                  <a:pt x="787400" y="2006600"/>
                </a:cubicBezTo>
                <a:cubicBezTo>
                  <a:pt x="770962" y="2015993"/>
                  <a:pt x="753038" y="2022607"/>
                  <a:pt x="736600" y="2032000"/>
                </a:cubicBezTo>
                <a:cubicBezTo>
                  <a:pt x="667666" y="2071391"/>
                  <a:pt x="730254" y="2046815"/>
                  <a:pt x="660400" y="2070100"/>
                </a:cubicBezTo>
                <a:cubicBezTo>
                  <a:pt x="651933" y="2082800"/>
                  <a:pt x="637159" y="2093090"/>
                  <a:pt x="635000" y="2108200"/>
                </a:cubicBezTo>
                <a:cubicBezTo>
                  <a:pt x="632532" y="2125479"/>
                  <a:pt x="638018" y="2144477"/>
                  <a:pt x="647700" y="2159000"/>
                </a:cubicBezTo>
                <a:cubicBezTo>
                  <a:pt x="657463" y="2173644"/>
                  <a:pt x="726834" y="2203941"/>
                  <a:pt x="736600" y="2209800"/>
                </a:cubicBezTo>
                <a:cubicBezTo>
                  <a:pt x="762777" y="2225506"/>
                  <a:pt x="812800" y="2260600"/>
                  <a:pt x="812800" y="2260600"/>
                </a:cubicBezTo>
                <a:cubicBezTo>
                  <a:pt x="804333" y="2273300"/>
                  <a:pt x="800343" y="2290610"/>
                  <a:pt x="787400" y="2298700"/>
                </a:cubicBezTo>
                <a:cubicBezTo>
                  <a:pt x="724679" y="2337900"/>
                  <a:pt x="582897" y="2333265"/>
                  <a:pt x="533400" y="2336800"/>
                </a:cubicBezTo>
                <a:cubicBezTo>
                  <a:pt x="478367" y="2332567"/>
                  <a:pt x="422551" y="2334272"/>
                  <a:pt x="368300" y="2324100"/>
                </a:cubicBezTo>
                <a:cubicBezTo>
                  <a:pt x="353298" y="2321287"/>
                  <a:pt x="337026" y="2312352"/>
                  <a:pt x="330200" y="2298700"/>
                </a:cubicBezTo>
                <a:cubicBezTo>
                  <a:pt x="318684" y="2275668"/>
                  <a:pt x="323745" y="2247482"/>
                  <a:pt x="317500" y="2222500"/>
                </a:cubicBezTo>
                <a:cubicBezTo>
                  <a:pt x="311006" y="2196525"/>
                  <a:pt x="292100" y="2146300"/>
                  <a:pt x="292100" y="2146300"/>
                </a:cubicBezTo>
                <a:cubicBezTo>
                  <a:pt x="287867" y="2099733"/>
                  <a:pt x="284564" y="2053073"/>
                  <a:pt x="279400" y="2006600"/>
                </a:cubicBezTo>
                <a:cubicBezTo>
                  <a:pt x="276094" y="1976849"/>
                  <a:pt x="277446" y="1945639"/>
                  <a:pt x="266700" y="1917700"/>
                </a:cubicBezTo>
                <a:cubicBezTo>
                  <a:pt x="255741" y="1889208"/>
                  <a:pt x="225553" y="1870460"/>
                  <a:pt x="215900" y="1841500"/>
                </a:cubicBezTo>
                <a:lnTo>
                  <a:pt x="203200" y="1803400"/>
                </a:lnTo>
                <a:lnTo>
                  <a:pt x="241300" y="1689100"/>
                </a:lnTo>
                <a:cubicBezTo>
                  <a:pt x="245533" y="1676400"/>
                  <a:pt x="251375" y="1664127"/>
                  <a:pt x="254000" y="1651000"/>
                </a:cubicBezTo>
                <a:cubicBezTo>
                  <a:pt x="269325" y="1574373"/>
                  <a:pt x="259874" y="1607978"/>
                  <a:pt x="279400" y="1549400"/>
                </a:cubicBezTo>
                <a:cubicBezTo>
                  <a:pt x="275167" y="1477433"/>
                  <a:pt x="282339" y="1403874"/>
                  <a:pt x="266700" y="1333500"/>
                </a:cubicBezTo>
                <a:cubicBezTo>
                  <a:pt x="263796" y="1320432"/>
                  <a:pt x="239167" y="1329019"/>
                  <a:pt x="228600" y="1320800"/>
                </a:cubicBezTo>
                <a:cubicBezTo>
                  <a:pt x="200246" y="1298747"/>
                  <a:pt x="172325" y="1274488"/>
                  <a:pt x="152400" y="1244600"/>
                </a:cubicBezTo>
                <a:lnTo>
                  <a:pt x="76200" y="1130300"/>
                </a:lnTo>
                <a:cubicBezTo>
                  <a:pt x="67733" y="1117600"/>
                  <a:pt x="55627" y="1106680"/>
                  <a:pt x="50800" y="1092200"/>
                </a:cubicBezTo>
                <a:cubicBezTo>
                  <a:pt x="42333" y="1066800"/>
                  <a:pt x="30651" y="1042254"/>
                  <a:pt x="25400" y="1016000"/>
                </a:cubicBezTo>
                <a:cubicBezTo>
                  <a:pt x="5182" y="914910"/>
                  <a:pt x="15084" y="973954"/>
                  <a:pt x="0" y="838200"/>
                </a:cubicBezTo>
                <a:cubicBezTo>
                  <a:pt x="4233" y="757767"/>
                  <a:pt x="5408" y="677114"/>
                  <a:pt x="12700" y="596900"/>
                </a:cubicBezTo>
                <a:cubicBezTo>
                  <a:pt x="13912" y="583568"/>
                  <a:pt x="19413" y="570774"/>
                  <a:pt x="25400" y="558800"/>
                </a:cubicBezTo>
                <a:cubicBezTo>
                  <a:pt x="32226" y="545148"/>
                  <a:pt x="43974" y="534352"/>
                  <a:pt x="50800" y="520700"/>
                </a:cubicBezTo>
                <a:cubicBezTo>
                  <a:pt x="77771" y="466757"/>
                  <a:pt x="42507" y="490461"/>
                  <a:pt x="101600" y="444500"/>
                </a:cubicBezTo>
                <a:cubicBezTo>
                  <a:pt x="125697" y="425758"/>
                  <a:pt x="156214" y="415286"/>
                  <a:pt x="177800" y="393700"/>
                </a:cubicBezTo>
                <a:cubicBezTo>
                  <a:pt x="218715" y="352785"/>
                  <a:pt x="210980" y="352488"/>
                  <a:pt x="266700" y="330200"/>
                </a:cubicBezTo>
                <a:cubicBezTo>
                  <a:pt x="291559" y="320256"/>
                  <a:pt x="342900" y="304800"/>
                  <a:pt x="342900" y="304800"/>
                </a:cubicBezTo>
                <a:cubicBezTo>
                  <a:pt x="423333" y="309033"/>
                  <a:pt x="503986" y="310208"/>
                  <a:pt x="584200" y="317500"/>
                </a:cubicBezTo>
                <a:cubicBezTo>
                  <a:pt x="597532" y="318712"/>
                  <a:pt x="608913" y="330200"/>
                  <a:pt x="622300" y="330200"/>
                </a:cubicBezTo>
                <a:cubicBezTo>
                  <a:pt x="639754" y="330200"/>
                  <a:pt x="656382" y="322516"/>
                  <a:pt x="673100" y="317500"/>
                </a:cubicBezTo>
                <a:cubicBezTo>
                  <a:pt x="698745" y="309807"/>
                  <a:pt x="749300" y="292100"/>
                  <a:pt x="749300" y="292100"/>
                </a:cubicBezTo>
                <a:cubicBezTo>
                  <a:pt x="762000" y="279400"/>
                  <a:pt x="777437" y="268944"/>
                  <a:pt x="787400" y="254000"/>
                </a:cubicBezTo>
                <a:cubicBezTo>
                  <a:pt x="794826" y="242861"/>
                  <a:pt x="792674" y="227039"/>
                  <a:pt x="800100" y="215900"/>
                </a:cubicBezTo>
                <a:cubicBezTo>
                  <a:pt x="802448" y="212378"/>
                  <a:pt x="789517" y="247650"/>
                  <a:pt x="787400" y="25400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68955" y="1305590"/>
            <a:ext cx="607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Predict center hero </a:t>
            </a:r>
          </a:p>
          <a:p>
            <a:pPr algn="ctr"/>
            <a:r>
              <a:rPr lang="en-US" sz="2800" smtClean="0"/>
              <a:t>based on context heroes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058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Word vectors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Previously words were represented as a single number</a:t>
            </a:r>
          </a:p>
          <a:p>
            <a:r>
              <a:rPr lang="en-US" dirty="0" smtClean="0"/>
              <a:t>Now a word is represented as a vector.</a:t>
            </a:r>
          </a:p>
          <a:p>
            <a:r>
              <a:rPr lang="en-US" dirty="0" smtClean="0"/>
              <a:t>Predict surrounding words based on center </a:t>
            </a:r>
            <a:r>
              <a:rPr lang="en-US" dirty="0" smtClean="0"/>
              <a:t>words</a:t>
            </a:r>
          </a:p>
          <a:p>
            <a:r>
              <a:rPr lang="en-US" dirty="0"/>
              <a:t>Use </a:t>
            </a:r>
            <a:r>
              <a:rPr lang="en-US" dirty="0" err="1"/>
              <a:t>gensim</a:t>
            </a:r>
            <a:r>
              <a:rPr lang="en-US" dirty="0"/>
              <a:t> </a:t>
            </a:r>
            <a:r>
              <a:rPr lang="en-US" dirty="0" smtClean="0"/>
              <a:t>word2vec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89" y="2415396"/>
            <a:ext cx="5641133" cy="282946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2"/>
            <a:ext cx="10515600" cy="1325563"/>
          </a:xfrm>
        </p:spPr>
        <p:txBody>
          <a:bodyPr/>
          <a:lstStyle/>
          <a:p>
            <a:r>
              <a:rPr lang="en-US" smtClean="0"/>
              <a:t>Check the vector similarity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419225"/>
            <a:ext cx="10515600" cy="4351338"/>
          </a:xfrm>
        </p:spPr>
        <p:txBody>
          <a:bodyPr/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model_100.wv.doesnt_match(['wheel', 'car', 'wave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'])</a:t>
            </a:r>
          </a:p>
          <a:p>
            <a:r>
              <a:rPr lang="en-US" smtClean="0">
                <a:ea typeface="Courier" charset="0"/>
                <a:cs typeface="Courier" charset="0"/>
              </a:rPr>
              <a:t>Helpful for debugging before applying a model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6116680"/>
              </p:ext>
            </p:extLst>
          </p:nvPr>
        </p:nvGraphicFramePr>
        <p:xfrm>
          <a:off x="1115291" y="3271203"/>
          <a:ext cx="9649691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382"/>
                <a:gridCol w="3893127"/>
                <a:gridCol w="28401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Word </a:t>
                      </a:r>
                    </a:p>
                    <a:p>
                      <a:r>
                        <a:rPr lang="en-US" sz="2800" smtClean="0"/>
                        <a:t>Dimensionality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Corpus</a:t>
                      </a:r>
                      <a:r>
                        <a:rPr lang="en-US" sz="2800" baseline="0" dirty="0" smtClean="0"/>
                        <a:t> used for training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Word that</a:t>
                      </a:r>
                      <a:r>
                        <a:rPr lang="en-US" sz="2800" baseline="0" smtClean="0"/>
                        <a:t> does not belong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2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Twenty newsgroups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car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100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mtClean="0"/>
                        <a:t>Twenty newsgroups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wave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300 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Google </a:t>
                      </a:r>
                      <a:r>
                        <a:rPr lang="en-US" sz="2800" dirty="0" smtClean="0"/>
                        <a:t>newsgroup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wave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99" y="584201"/>
            <a:ext cx="8932067" cy="5954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2"/>
            <a:ext cx="10515600" cy="1325563"/>
          </a:xfrm>
        </p:spPr>
        <p:txBody>
          <a:bodyPr/>
          <a:lstStyle/>
          <a:p>
            <a:r>
              <a:rPr lang="en-US" dirty="0" smtClean="0"/>
              <a:t>Averaging word vectors in a document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 can be built by averaging the vectors or stacking them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16777452"/>
              </p:ext>
            </p:extLst>
          </p:nvPr>
        </p:nvGraphicFramePr>
        <p:xfrm>
          <a:off x="6019800" y="2910999"/>
          <a:ext cx="5181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/>
                <a:gridCol w="1727200"/>
                <a:gridCol w="1727200"/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engine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0.0002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fuel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-0.0013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1" y="1870075"/>
            <a:ext cx="5787629" cy="38584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0" y="1870075"/>
            <a:ext cx="5004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Example phrase “engine fuel”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51187" y="5384661"/>
            <a:ext cx="749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X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-142627" y="3294029"/>
            <a:ext cx="749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467665" y="3757909"/>
            <a:ext cx="2511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X Engine fuel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4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731621"/>
            <a:ext cx="8894618" cy="59297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31"/>
            <a:ext cx="10515600" cy="1325563"/>
          </a:xfrm>
        </p:spPr>
        <p:txBody>
          <a:bodyPr/>
          <a:lstStyle/>
          <a:p>
            <a:r>
              <a:rPr lang="en-US" dirty="0" smtClean="0"/>
              <a:t>Performance of SVM </a:t>
            </a:r>
            <a:r>
              <a:rPr lang="en-US" dirty="0" smtClean="0"/>
              <a:t>averaging word </a:t>
            </a:r>
            <a:r>
              <a:rPr lang="en-US" dirty="0" smtClean="0"/>
              <a:t>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5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TF-IDF  performs better than word </a:t>
            </a:r>
            <a:r>
              <a:rPr lang="en-US" err="1" smtClean="0"/>
              <a:t>embeddings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SVM using average word </a:t>
            </a:r>
            <a:r>
              <a:rPr lang="en-US" err="1" smtClean="0"/>
              <a:t>embeddings</a:t>
            </a:r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SVM using TF-IDF vectorization</a:t>
            </a:r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neural network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34" y="1690688"/>
            <a:ext cx="4075166" cy="490121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2234" y="2592358"/>
            <a:ext cx="25021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Input word vector length = 300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710363"/>
            <a:ext cx="2502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300 hidden units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610600" y="3664241"/>
            <a:ext cx="2502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</a:t>
            </a:r>
            <a:r>
              <a:rPr lang="en-US" sz="2800" dirty="0" smtClean="0"/>
              <a:t> outputs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125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neural network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34" y="1690688"/>
            <a:ext cx="4075166" cy="490121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2234" y="2592358"/>
            <a:ext cx="2502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300 input units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801009" y="996653"/>
            <a:ext cx="2502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300 hidden units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610600" y="3664241"/>
            <a:ext cx="2502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 outputs</a:t>
            </a:r>
            <a:endParaRPr lang="en-US" sz="2800" dirty="0"/>
          </a:p>
        </p:txBody>
      </p:sp>
      <p:graphicFrame>
        <p:nvGraphicFramePr>
          <p:cNvPr id="11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12328232"/>
              </p:ext>
            </p:extLst>
          </p:nvPr>
        </p:nvGraphicFramePr>
        <p:xfrm>
          <a:off x="452532" y="3790065"/>
          <a:ext cx="3586068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034"/>
                <a:gridCol w="1793034"/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Features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Input to hidden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~90K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Hidden to output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~600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97585304"/>
              </p:ext>
            </p:extLst>
          </p:nvPr>
        </p:nvGraphicFramePr>
        <p:xfrm>
          <a:off x="8029192" y="340810"/>
          <a:ext cx="415443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7217"/>
                <a:gridCol w="207721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Newsgroups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Number</a:t>
                      </a:r>
                      <a:r>
                        <a:rPr lang="en-US" sz="2800" baseline="0" smtClean="0"/>
                        <a:t> of posts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Autos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594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Motorcycles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598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5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trending issues is important for </a:t>
            </a:r>
            <a:r>
              <a:rPr lang="en-US" dirty="0" smtClean="0"/>
              <a:t>customer service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Stopping problems before they become really big </a:t>
            </a:r>
            <a:r>
              <a:rPr lang="en-US" dirty="0" smtClean="0"/>
              <a:t>problems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Helps the product development cycle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6"/>
          <a:stretch/>
        </p:blipFill>
        <p:spPr>
          <a:xfrm>
            <a:off x="6269183" y="1825624"/>
            <a:ext cx="5582370" cy="3605357"/>
          </a:xfrm>
        </p:spPr>
      </p:pic>
      <p:sp>
        <p:nvSpPr>
          <p:cNvPr id="3" name="TextBox 2"/>
          <p:cNvSpPr txBox="1"/>
          <p:nvPr/>
        </p:nvSpPr>
        <p:spPr>
          <a:xfrm>
            <a:off x="6269183" y="5478167"/>
            <a:ext cx="5465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only Ironman could’ve spot this trending issue earlier!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764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Convolutional Neural Networks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00400" cy="4351338"/>
          </a:xfrm>
        </p:spPr>
        <p:txBody>
          <a:bodyPr/>
          <a:lstStyle/>
          <a:p>
            <a:r>
              <a:rPr lang="en-US" dirty="0" smtClean="0"/>
              <a:t>Documents are transformed to two dimensional arrays.</a:t>
            </a:r>
          </a:p>
          <a:p>
            <a:r>
              <a:rPr lang="en-US" dirty="0" smtClean="0"/>
              <a:t>Apply the same algorithm that is used for images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31" y="1646238"/>
            <a:ext cx="8567930" cy="345739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 trained on the full data set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615450"/>
              </p:ext>
            </p:extLst>
          </p:nvPr>
        </p:nvGraphicFramePr>
        <p:xfrm>
          <a:off x="838200" y="1825625"/>
          <a:ext cx="10009095" cy="398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6365"/>
                <a:gridCol w="3336365"/>
                <a:gridCol w="3336365"/>
              </a:tblGrid>
              <a:tr h="5332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Model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Train time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Test Score</a:t>
                      </a:r>
                      <a:endParaRPr lang="en-US" sz="2800" dirty="0"/>
                    </a:p>
                  </a:txBody>
                  <a:tcPr/>
                </a:tc>
              </a:tr>
              <a:tr h="14114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CNN with 2D word embedding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1.5h on a CPU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0.79</a:t>
                      </a:r>
                      <a:endParaRPr lang="en-US" sz="2800" dirty="0"/>
                    </a:p>
                  </a:txBody>
                  <a:tcPr/>
                </a:tc>
              </a:tr>
              <a:tr h="97235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Two layer neural net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1.5h</a:t>
                      </a:r>
                      <a:r>
                        <a:rPr lang="en-US" sz="2800" baseline="0" dirty="0" smtClean="0"/>
                        <a:t> on a CPU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0.65</a:t>
                      </a:r>
                      <a:endParaRPr lang="en-US" sz="2800" dirty="0"/>
                    </a:p>
                  </a:txBody>
                  <a:tcPr/>
                </a:tc>
              </a:tr>
              <a:tr h="5332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SVM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&lt; 1sec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0.83 +/- 0.03</a:t>
                      </a:r>
                      <a:endParaRPr lang="en-US" sz="2800" dirty="0"/>
                    </a:p>
                  </a:txBody>
                  <a:tcPr/>
                </a:tc>
              </a:tr>
              <a:tr h="5332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Naïve Bayes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&lt; 1sec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0.84 +/- 0.03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9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 trained on 95 data points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64442854"/>
              </p:ext>
            </p:extLst>
          </p:nvPr>
        </p:nvGraphicFramePr>
        <p:xfrm>
          <a:off x="838200" y="1825625"/>
          <a:ext cx="10009095" cy="398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6365"/>
                <a:gridCol w="3336365"/>
                <a:gridCol w="3336365"/>
              </a:tblGrid>
              <a:tr h="5332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Model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Train time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Test Score</a:t>
                      </a:r>
                      <a:endParaRPr lang="en-US" sz="2800" dirty="0"/>
                    </a:p>
                  </a:txBody>
                  <a:tcPr/>
                </a:tc>
              </a:tr>
              <a:tr h="14114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CNN with 2D word embedding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1.5h on a CPU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0.70</a:t>
                      </a:r>
                      <a:endParaRPr lang="en-US" sz="2800" dirty="0"/>
                    </a:p>
                  </a:txBody>
                  <a:tcPr/>
                </a:tc>
              </a:tr>
              <a:tr h="97235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Two layer neural net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1.5h</a:t>
                      </a:r>
                      <a:r>
                        <a:rPr lang="en-US" sz="2800" baseline="0" dirty="0" smtClean="0"/>
                        <a:t> on a CPU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0.70</a:t>
                      </a:r>
                      <a:endParaRPr lang="en-US" sz="2800" dirty="0"/>
                    </a:p>
                  </a:txBody>
                  <a:tcPr/>
                </a:tc>
              </a:tr>
              <a:tr h="5332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SVM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&lt; 1sec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0.71+/- 0.05</a:t>
                      </a:r>
                      <a:endParaRPr lang="en-US" sz="2800" dirty="0"/>
                    </a:p>
                  </a:txBody>
                  <a:tcPr/>
                </a:tc>
              </a:tr>
              <a:tr h="5332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Naïve Bayes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&lt; 1sec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0.63 +/- 0.14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6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Recurrent Neural Networks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mtClean="0"/>
                  <a:t>Have memory of the history of inputs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smtClean="0"/>
              </a:p>
              <a:p>
                <a:r>
                  <a:rPr lang="en-US" smtClean="0"/>
                  <a:t>f is a function to squish output (</a:t>
                </a:r>
                <a:r>
                  <a:rPr lang="en-US" err="1" smtClean="0"/>
                  <a:t>ReLU</a:t>
                </a:r>
                <a:r>
                  <a:rPr lang="en-US" smtClean="0"/>
                  <a:t>, </a:t>
                </a:r>
                <a:r>
                  <a:rPr lang="en-US" err="1" smtClean="0"/>
                  <a:t>tanh</a:t>
                </a:r>
                <a:r>
                  <a:rPr lang="en-US" smtClean="0"/>
                  <a:t>) that now depends on </a:t>
                </a:r>
                <a:r>
                  <a:rPr lang="en-US" i="1" smtClean="0"/>
                  <a:t>previous </a:t>
                </a:r>
                <a:r>
                  <a:rPr lang="en-US" smtClean="0"/>
                  <a:t>data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62" y="2590800"/>
            <a:ext cx="5962948" cy="239267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Train one model on a larger dataset to get the initial weights.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Save the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Feed in the new data and adjust the </a:t>
            </a:r>
            <a:r>
              <a:rPr lang="en-US" dirty="0" smtClean="0"/>
              <a:t>weights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Good for images, limited success for documents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50" y="2339163"/>
            <a:ext cx="6946968" cy="265067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24546" y="5231219"/>
            <a:ext cx="510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Kevin McGuinness, UPC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3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" r="-2" b="430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Building more data </a:t>
            </a:r>
            <a:r>
              <a:rPr lang="en-US" dirty="0" smtClean="0"/>
              <a:t>for 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C1975684-C438-E14B-BA89-E68035BF4E10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311" y="5987018"/>
            <a:ext cx="510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Arden </a:t>
            </a:r>
            <a:r>
              <a:rPr lang="en-US" dirty="0" err="1" smtClean="0"/>
              <a:t>Dertat</a:t>
            </a:r>
            <a:r>
              <a:rPr lang="en-US" dirty="0" smtClean="0"/>
              <a:t> </a:t>
            </a:r>
            <a:r>
              <a:rPr lang="en-US" i="1" dirty="0" smtClean="0"/>
              <a:t>“</a:t>
            </a:r>
            <a:r>
              <a:rPr lang="en-US" i="1" dirty="0"/>
              <a:t>Applied Deep </a:t>
            </a:r>
            <a:r>
              <a:rPr lang="en-US" i="1" dirty="0" smtClean="0"/>
              <a:t>Learning”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74880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23" y="1451458"/>
            <a:ext cx="7970661" cy="46544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more data through finite state grammar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Footer Placeholder 8"/>
          <p:cNvSpPr txBox="1">
            <a:spLocks noGrp="1"/>
          </p:cNvSpPr>
          <p:nvPr>
            <p:ph type="ftr" sz="quarter" idx="11"/>
          </p:nvPr>
        </p:nvSpPr>
        <p:spPr>
          <a:xfrm>
            <a:off x="838200" y="6061872"/>
            <a:ext cx="10201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Alex Wahl https</a:t>
            </a:r>
            <a:r>
              <a:rPr lang="en-US" sz="1600" dirty="0"/>
              <a:t>://</a:t>
            </a:r>
            <a:r>
              <a:rPr lang="en-US" sz="1600" dirty="0" err="1"/>
              <a:t>blog.insightdatascience.com</a:t>
            </a:r>
            <a:r>
              <a:rPr lang="en-US" sz="1600" dirty="0"/>
              <a:t>/automating-customer-support-when-you-lack-data-e9975fd8a053</a:t>
            </a:r>
          </a:p>
        </p:txBody>
      </p:sp>
    </p:spTree>
    <p:extLst>
      <p:ext uri="{BB962C8B-B14F-4D97-AF65-F5344CB8AC3E}">
        <p14:creationId xmlns:p14="http://schemas.microsoft.com/office/powerpoint/2010/main" val="559191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good results with not a lot of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Simple models (SVM)</a:t>
            </a:r>
          </a:p>
          <a:p>
            <a:r>
              <a:rPr lang="en-US" dirty="0" smtClean="0"/>
              <a:t>Transfer learning if a larger store of similar documents </a:t>
            </a:r>
          </a:p>
          <a:p>
            <a:r>
              <a:rPr lang="en-US" dirty="0" smtClean="0"/>
              <a:t>Finite state grammar if the text has similar structure</a:t>
            </a:r>
            <a:endParaRPr lang="en-U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0688"/>
            <a:ext cx="5710748" cy="31980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9800" y="4888707"/>
            <a:ext cx="5710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Waiting for deep learning model to train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53087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models (SVM)</a:t>
            </a:r>
          </a:p>
          <a:p>
            <a:r>
              <a:rPr lang="en-US" dirty="0" smtClean="0"/>
              <a:t>Transfer learning if a larger store of similar documents </a:t>
            </a:r>
          </a:p>
          <a:p>
            <a:r>
              <a:rPr lang="en-US" dirty="0" smtClean="0"/>
              <a:t>Finite state grammar if the text has similar structure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Toby Sachs-Quintana</a:t>
            </a:r>
          </a:p>
          <a:p>
            <a:pPr marL="0" indent="0">
              <a:buNone/>
            </a:pPr>
            <a:r>
              <a:rPr lang="en-US" dirty="0" err="1" smtClean="0"/>
              <a:t>tobys@alumni.stanford.edu</a:t>
            </a:r>
            <a:endParaRPr lang="en-U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0688"/>
            <a:ext cx="5710748" cy="31980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9800" y="4888707"/>
            <a:ext cx="5710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Waiting for deep learning model to train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1424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325563"/>
          </a:xfrm>
        </p:spPr>
        <p:txBody>
          <a:bodyPr/>
          <a:lstStyle/>
          <a:p>
            <a:r>
              <a:rPr lang="en-US" dirty="0" smtClean="0"/>
              <a:t>Machine </a:t>
            </a:r>
            <a:r>
              <a:rPr lang="en-US" dirty="0" smtClean="0"/>
              <a:t>learning and automation to </a:t>
            </a:r>
            <a:r>
              <a:rPr lang="en-US" dirty="0" smtClean="0"/>
              <a:t>the rescue!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80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442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</a:t>
            </a:r>
            <a:r>
              <a:rPr lang="en-US" dirty="0" smtClean="0"/>
              <a:t>fix the </a:t>
            </a:r>
            <a:r>
              <a:rPr lang="en-US" dirty="0" smtClean="0"/>
              <a:t>problem of </a:t>
            </a:r>
            <a:r>
              <a:rPr lang="en-US" dirty="0" smtClean="0"/>
              <a:t>detecting </a:t>
            </a:r>
            <a:r>
              <a:rPr lang="en-US" dirty="0" smtClean="0"/>
              <a:t>trending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Tools to test for over-fitting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Multi-dimensional word </a:t>
            </a:r>
            <a:r>
              <a:rPr lang="en-US" dirty="0" smtClean="0"/>
              <a:t>vectors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Neural </a:t>
            </a:r>
            <a:r>
              <a:rPr lang="en-US" dirty="0" smtClean="0"/>
              <a:t>nets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Bonus topics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2669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trained on 95 data points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8657809"/>
              </p:ext>
            </p:extLst>
          </p:nvPr>
        </p:nvGraphicFramePr>
        <p:xfrm>
          <a:off x="838200" y="1825625"/>
          <a:ext cx="10009095" cy="398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6365"/>
                <a:gridCol w="3336365"/>
                <a:gridCol w="3336365"/>
              </a:tblGrid>
              <a:tr h="5332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Model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Train time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Test Score</a:t>
                      </a:r>
                      <a:endParaRPr lang="en-US" sz="2800" dirty="0"/>
                    </a:p>
                  </a:txBody>
                  <a:tcPr/>
                </a:tc>
              </a:tr>
              <a:tr h="14114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CNN with 2D word embedding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1.5h on a CPU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0.70</a:t>
                      </a:r>
                      <a:endParaRPr lang="en-US" sz="2800" dirty="0"/>
                    </a:p>
                  </a:txBody>
                  <a:tcPr/>
                </a:tc>
              </a:tr>
              <a:tr h="97235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Two layer neural net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1.5h</a:t>
                      </a:r>
                      <a:r>
                        <a:rPr lang="en-US" sz="2800" baseline="0" dirty="0" smtClean="0"/>
                        <a:t> on a CPU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0.70</a:t>
                      </a:r>
                      <a:endParaRPr lang="en-US" sz="2800" dirty="0"/>
                    </a:p>
                  </a:txBody>
                  <a:tcPr/>
                </a:tc>
              </a:tr>
              <a:tr h="5332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SVM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&lt; 1sec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0.71+/- 0.05</a:t>
                      </a:r>
                      <a:endParaRPr lang="en-US" sz="2800" dirty="0"/>
                    </a:p>
                  </a:txBody>
                  <a:tcPr/>
                </a:tc>
              </a:tr>
              <a:tr h="5332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Naïve Bayes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&lt; 1sec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0.63 +/- 0.14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256"/>
            <a:ext cx="10065327" cy="1325563"/>
          </a:xfrm>
        </p:spPr>
        <p:txBody>
          <a:bodyPr/>
          <a:lstStyle/>
          <a:p>
            <a:r>
              <a:rPr lang="en-US" dirty="0" smtClean="0"/>
              <a:t>20 </a:t>
            </a:r>
            <a:r>
              <a:rPr lang="en-US" dirty="0" smtClean="0"/>
              <a:t>newsgroups public </a:t>
            </a:r>
            <a:r>
              <a:rPr lang="en-US" dirty="0" smtClean="0"/>
              <a:t>dataset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1800 newsgroups posts on 20 topics</a:t>
            </a:r>
          </a:p>
          <a:p>
            <a:r>
              <a:rPr lang="en-US" dirty="0" err="1" smtClean="0"/>
              <a:t>Rec.motorcycles</a:t>
            </a:r>
            <a:r>
              <a:rPr lang="en-US" dirty="0" smtClean="0"/>
              <a:t> vs. </a:t>
            </a:r>
            <a:r>
              <a:rPr lang="en-US" dirty="0" err="1" smtClean="0"/>
              <a:t>rec.autos</a:t>
            </a:r>
            <a:endParaRPr lang="en-US" dirty="0" smtClean="0"/>
          </a:p>
          <a:p>
            <a:r>
              <a:rPr lang="en-US" dirty="0" smtClean="0"/>
              <a:t>Filter headers</a:t>
            </a:r>
            <a:r>
              <a:rPr lang="en-US" dirty="0" smtClean="0"/>
              <a:t>, footers, and quotes</a:t>
            </a:r>
          </a:p>
          <a:p>
            <a:r>
              <a:rPr lang="en-US" dirty="0" smtClean="0"/>
              <a:t>Tokenize and </a:t>
            </a:r>
            <a:r>
              <a:rPr lang="en-US" dirty="0" err="1" smtClean="0"/>
              <a:t>lemmetize</a:t>
            </a:r>
            <a:r>
              <a:rPr lang="en-US" dirty="0" smtClean="0"/>
              <a:t> ‘autos’ = ‘auto’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09439721"/>
              </p:ext>
            </p:extLst>
          </p:nvPr>
        </p:nvGraphicFramePr>
        <p:xfrm>
          <a:off x="6172200" y="1690688"/>
          <a:ext cx="5181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Newsgroups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Number</a:t>
                      </a:r>
                      <a:r>
                        <a:rPr lang="en-US" sz="2800" baseline="0" smtClean="0"/>
                        <a:t> of posts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Autos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594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Motorcycles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598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461719"/>
              </p:ext>
            </p:extLst>
          </p:nvPr>
        </p:nvGraphicFramePr>
        <p:xfrm>
          <a:off x="6172200" y="4259950"/>
          <a:ext cx="5181600" cy="1981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Newsgroups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Number</a:t>
                      </a:r>
                      <a:r>
                        <a:rPr lang="en-US" sz="2800" baseline="0" smtClean="0"/>
                        <a:t> of posts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Autos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smtClean="0"/>
                        <a:t>396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Motorcycles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smtClean="0"/>
                        <a:t>398</a:t>
                      </a:r>
                      <a:endParaRPr lang="en-US" sz="2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72200" y="1142068"/>
            <a:ext cx="290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Training data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6172200" y="3726194"/>
            <a:ext cx="290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Test data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9949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curves are a great tool to measure </a:t>
            </a:r>
            <a:r>
              <a:rPr lang="en-US" dirty="0" smtClean="0"/>
              <a:t>over-fitting.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38200" y="1904612"/>
            <a:ext cx="5219701" cy="3796102"/>
            <a:chOff x="3228975" y="1690688"/>
            <a:chExt cx="6557963" cy="3995739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3228975" y="1690688"/>
              <a:ext cx="0" cy="3995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228975" y="5686426"/>
              <a:ext cx="655796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6200000">
            <a:off x="-102778" y="3080176"/>
            <a:ext cx="103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Error</a:t>
            </a:r>
            <a:endParaRPr lang="en-US" sz="3000"/>
          </a:p>
        </p:txBody>
      </p:sp>
      <p:sp>
        <p:nvSpPr>
          <p:cNvPr id="18" name="TextBox 17"/>
          <p:cNvSpPr txBox="1"/>
          <p:nvPr/>
        </p:nvSpPr>
        <p:spPr>
          <a:xfrm>
            <a:off x="938213" y="5841949"/>
            <a:ext cx="4772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mtClean="0"/>
              <a:t>Model complexity </a:t>
            </a:r>
          </a:p>
          <a:p>
            <a:pPr algn="ctr"/>
            <a:r>
              <a:rPr lang="en-US" sz="3000" smtClean="0"/>
              <a:t>number of features </a:t>
            </a:r>
            <a:endParaRPr lang="en-US" sz="3000"/>
          </a:p>
        </p:txBody>
      </p:sp>
      <p:sp>
        <p:nvSpPr>
          <p:cNvPr id="20" name="Freeform 19"/>
          <p:cNvSpPr/>
          <p:nvPr/>
        </p:nvSpPr>
        <p:spPr>
          <a:xfrm rot="446022">
            <a:off x="885115" y="2842805"/>
            <a:ext cx="4672012" cy="1028739"/>
          </a:xfrm>
          <a:custGeom>
            <a:avLst/>
            <a:gdLst>
              <a:gd name="connsiteX0" fmla="*/ 0 w 6073446"/>
              <a:gd name="connsiteY0" fmla="*/ 214313 h 1457364"/>
              <a:gd name="connsiteX1" fmla="*/ 3128962 w 6073446"/>
              <a:gd name="connsiteY1" fmla="*/ 1457325 h 1457364"/>
              <a:gd name="connsiteX2" fmla="*/ 5629275 w 6073446"/>
              <a:gd name="connsiteY2" fmla="*/ 257175 h 1457364"/>
              <a:gd name="connsiteX3" fmla="*/ 6072187 w 6073446"/>
              <a:gd name="connsiteY3" fmla="*/ 0 h 1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446" h="1457364">
                <a:moveTo>
                  <a:pt x="0" y="214313"/>
                </a:moveTo>
                <a:cubicBezTo>
                  <a:pt x="1095375" y="832247"/>
                  <a:pt x="2190750" y="1450181"/>
                  <a:pt x="3128962" y="1457325"/>
                </a:cubicBezTo>
                <a:cubicBezTo>
                  <a:pt x="4067174" y="1464469"/>
                  <a:pt x="5138738" y="500063"/>
                  <a:pt x="5629275" y="257175"/>
                </a:cubicBezTo>
                <a:cubicBezTo>
                  <a:pt x="6119813" y="14287"/>
                  <a:pt x="6072187" y="0"/>
                  <a:pt x="6072187" y="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38213" y="2771793"/>
            <a:ext cx="5119688" cy="1628775"/>
          </a:xfrm>
          <a:custGeom>
            <a:avLst/>
            <a:gdLst>
              <a:gd name="connsiteX0" fmla="*/ 0 w 6086475"/>
              <a:gd name="connsiteY0" fmla="*/ 0 h 1628775"/>
              <a:gd name="connsiteX1" fmla="*/ 2243137 w 6086475"/>
              <a:gd name="connsiteY1" fmla="*/ 1328738 h 1628775"/>
              <a:gd name="connsiteX2" fmla="*/ 6086475 w 6086475"/>
              <a:gd name="connsiteY2" fmla="*/ 1628775 h 1628775"/>
              <a:gd name="connsiteX3" fmla="*/ 6086475 w 6086475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475" h="1628775">
                <a:moveTo>
                  <a:pt x="0" y="0"/>
                </a:moveTo>
                <a:cubicBezTo>
                  <a:pt x="614362" y="528637"/>
                  <a:pt x="1228724" y="1057275"/>
                  <a:pt x="2243137" y="1328738"/>
                </a:cubicBezTo>
                <a:cubicBezTo>
                  <a:pt x="3257550" y="1600201"/>
                  <a:pt x="6086475" y="1628775"/>
                  <a:pt x="6086475" y="1628775"/>
                </a:cubicBezTo>
                <a:lnTo>
                  <a:pt x="6086475" y="162877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43462" y="1727355"/>
            <a:ext cx="3889058" cy="1023925"/>
            <a:chOff x="4843462" y="1727355"/>
            <a:chExt cx="1794817" cy="1023925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4843462" y="1999043"/>
              <a:ext cx="657225" cy="14287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843462" y="2424307"/>
              <a:ext cx="657225" cy="14287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604042" y="2197282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Train</a:t>
              </a:r>
              <a:endParaRPr lang="en-US" sz="3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78881" y="1727355"/>
              <a:ext cx="10593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Test</a:t>
              </a:r>
              <a:endParaRPr lang="en-US" sz="3000"/>
            </a:p>
          </p:txBody>
        </p:sp>
      </p:grpSp>
    </p:spTree>
    <p:extLst>
      <p:ext uri="{BB962C8B-B14F-4D97-AF65-F5344CB8AC3E}">
        <p14:creationId xmlns:p14="http://schemas.microsoft.com/office/powerpoint/2010/main" val="20264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curves are a great tool to measure </a:t>
            </a:r>
            <a:r>
              <a:rPr lang="en-US" dirty="0" smtClean="0"/>
              <a:t>over-fitting.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38200" y="1904612"/>
            <a:ext cx="5219701" cy="3796102"/>
            <a:chOff x="3228975" y="1690688"/>
            <a:chExt cx="6557963" cy="3995739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3228975" y="1690688"/>
              <a:ext cx="0" cy="3995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228975" y="5686426"/>
              <a:ext cx="655796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6200000">
            <a:off x="-102778" y="3080176"/>
            <a:ext cx="103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Error</a:t>
            </a:r>
            <a:endParaRPr lang="en-US" sz="3000"/>
          </a:p>
        </p:txBody>
      </p:sp>
      <p:sp>
        <p:nvSpPr>
          <p:cNvPr id="18" name="TextBox 17"/>
          <p:cNvSpPr txBox="1"/>
          <p:nvPr/>
        </p:nvSpPr>
        <p:spPr>
          <a:xfrm>
            <a:off x="938213" y="5841949"/>
            <a:ext cx="4772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mtClean="0"/>
              <a:t>Model complexity </a:t>
            </a:r>
          </a:p>
          <a:p>
            <a:pPr algn="ctr"/>
            <a:r>
              <a:rPr lang="en-US" sz="3000" smtClean="0"/>
              <a:t>number of features </a:t>
            </a:r>
            <a:endParaRPr lang="en-US" sz="3000"/>
          </a:p>
        </p:txBody>
      </p:sp>
      <p:sp>
        <p:nvSpPr>
          <p:cNvPr id="20" name="Freeform 19"/>
          <p:cNvSpPr/>
          <p:nvPr/>
        </p:nvSpPr>
        <p:spPr>
          <a:xfrm rot="446022">
            <a:off x="931455" y="2547648"/>
            <a:ext cx="4672012" cy="1028739"/>
          </a:xfrm>
          <a:custGeom>
            <a:avLst/>
            <a:gdLst>
              <a:gd name="connsiteX0" fmla="*/ 0 w 6073446"/>
              <a:gd name="connsiteY0" fmla="*/ 214313 h 1457364"/>
              <a:gd name="connsiteX1" fmla="*/ 3128962 w 6073446"/>
              <a:gd name="connsiteY1" fmla="*/ 1457325 h 1457364"/>
              <a:gd name="connsiteX2" fmla="*/ 5629275 w 6073446"/>
              <a:gd name="connsiteY2" fmla="*/ 257175 h 1457364"/>
              <a:gd name="connsiteX3" fmla="*/ 6072187 w 6073446"/>
              <a:gd name="connsiteY3" fmla="*/ 0 h 1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446" h="1457364">
                <a:moveTo>
                  <a:pt x="0" y="214313"/>
                </a:moveTo>
                <a:cubicBezTo>
                  <a:pt x="1095375" y="832247"/>
                  <a:pt x="2190750" y="1450181"/>
                  <a:pt x="3128962" y="1457325"/>
                </a:cubicBezTo>
                <a:cubicBezTo>
                  <a:pt x="4067174" y="1464469"/>
                  <a:pt x="5138738" y="500063"/>
                  <a:pt x="5629275" y="257175"/>
                </a:cubicBezTo>
                <a:cubicBezTo>
                  <a:pt x="6119813" y="14287"/>
                  <a:pt x="6072187" y="0"/>
                  <a:pt x="6072187" y="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38213" y="2771793"/>
            <a:ext cx="5119688" cy="1628775"/>
          </a:xfrm>
          <a:custGeom>
            <a:avLst/>
            <a:gdLst>
              <a:gd name="connsiteX0" fmla="*/ 0 w 6086475"/>
              <a:gd name="connsiteY0" fmla="*/ 0 h 1628775"/>
              <a:gd name="connsiteX1" fmla="*/ 2243137 w 6086475"/>
              <a:gd name="connsiteY1" fmla="*/ 1328738 h 1628775"/>
              <a:gd name="connsiteX2" fmla="*/ 6086475 w 6086475"/>
              <a:gd name="connsiteY2" fmla="*/ 1628775 h 1628775"/>
              <a:gd name="connsiteX3" fmla="*/ 6086475 w 6086475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475" h="1628775">
                <a:moveTo>
                  <a:pt x="0" y="0"/>
                </a:moveTo>
                <a:cubicBezTo>
                  <a:pt x="614362" y="528637"/>
                  <a:pt x="1228724" y="1057275"/>
                  <a:pt x="2243137" y="1328738"/>
                </a:cubicBezTo>
                <a:cubicBezTo>
                  <a:pt x="3257550" y="1600201"/>
                  <a:pt x="6086475" y="1628775"/>
                  <a:pt x="6086475" y="1628775"/>
                </a:cubicBezTo>
                <a:lnTo>
                  <a:pt x="6086475" y="162877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511107" y="1976243"/>
            <a:ext cx="5219701" cy="3796102"/>
            <a:chOff x="3228975" y="1690688"/>
            <a:chExt cx="6557963" cy="3995739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228975" y="1690688"/>
              <a:ext cx="0" cy="3995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228975" y="5686426"/>
              <a:ext cx="655796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5570129" y="3151807"/>
            <a:ext cx="103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Score</a:t>
            </a:r>
            <a:endParaRPr lang="en-US" sz="3000"/>
          </a:p>
        </p:txBody>
      </p:sp>
      <p:sp>
        <p:nvSpPr>
          <p:cNvPr id="15" name="TextBox 14"/>
          <p:cNvSpPr txBox="1"/>
          <p:nvPr/>
        </p:nvSpPr>
        <p:spPr>
          <a:xfrm>
            <a:off x="6611120" y="5913580"/>
            <a:ext cx="4772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mtClean="0"/>
              <a:t>Model complexity </a:t>
            </a:r>
          </a:p>
          <a:p>
            <a:pPr algn="ctr"/>
            <a:r>
              <a:rPr lang="en-US" sz="3000" smtClean="0"/>
              <a:t>number of features </a:t>
            </a:r>
            <a:endParaRPr lang="en-US" sz="3000"/>
          </a:p>
        </p:txBody>
      </p:sp>
      <p:sp>
        <p:nvSpPr>
          <p:cNvPr id="19" name="Freeform 18"/>
          <p:cNvSpPr/>
          <p:nvPr/>
        </p:nvSpPr>
        <p:spPr>
          <a:xfrm rot="20871758" flipV="1">
            <a:off x="6422768" y="3460837"/>
            <a:ext cx="4672012" cy="1053372"/>
          </a:xfrm>
          <a:custGeom>
            <a:avLst/>
            <a:gdLst>
              <a:gd name="connsiteX0" fmla="*/ 0 w 6073446"/>
              <a:gd name="connsiteY0" fmla="*/ 214313 h 1457364"/>
              <a:gd name="connsiteX1" fmla="*/ 3128962 w 6073446"/>
              <a:gd name="connsiteY1" fmla="*/ 1457325 h 1457364"/>
              <a:gd name="connsiteX2" fmla="*/ 5629275 w 6073446"/>
              <a:gd name="connsiteY2" fmla="*/ 257175 h 1457364"/>
              <a:gd name="connsiteX3" fmla="*/ 6072187 w 6073446"/>
              <a:gd name="connsiteY3" fmla="*/ 0 h 1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446" h="1457364">
                <a:moveTo>
                  <a:pt x="0" y="214313"/>
                </a:moveTo>
                <a:cubicBezTo>
                  <a:pt x="1095375" y="832247"/>
                  <a:pt x="2190750" y="1450181"/>
                  <a:pt x="3128962" y="1457325"/>
                </a:cubicBezTo>
                <a:cubicBezTo>
                  <a:pt x="4067174" y="1464469"/>
                  <a:pt x="5138738" y="500063"/>
                  <a:pt x="5629275" y="257175"/>
                </a:cubicBezTo>
                <a:cubicBezTo>
                  <a:pt x="6119813" y="14287"/>
                  <a:pt x="6072187" y="0"/>
                  <a:pt x="6072187" y="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V="1">
            <a:off x="6561113" y="2516417"/>
            <a:ext cx="5119688" cy="1884151"/>
          </a:xfrm>
          <a:custGeom>
            <a:avLst/>
            <a:gdLst>
              <a:gd name="connsiteX0" fmla="*/ 0 w 6086475"/>
              <a:gd name="connsiteY0" fmla="*/ 0 h 1628775"/>
              <a:gd name="connsiteX1" fmla="*/ 2243137 w 6086475"/>
              <a:gd name="connsiteY1" fmla="*/ 1328738 h 1628775"/>
              <a:gd name="connsiteX2" fmla="*/ 6086475 w 6086475"/>
              <a:gd name="connsiteY2" fmla="*/ 1628775 h 1628775"/>
              <a:gd name="connsiteX3" fmla="*/ 6086475 w 6086475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475" h="1628775">
                <a:moveTo>
                  <a:pt x="0" y="0"/>
                </a:moveTo>
                <a:cubicBezTo>
                  <a:pt x="614362" y="528637"/>
                  <a:pt x="1228724" y="1057275"/>
                  <a:pt x="2243137" y="1328738"/>
                </a:cubicBezTo>
                <a:cubicBezTo>
                  <a:pt x="3257550" y="1600201"/>
                  <a:pt x="6086475" y="1628775"/>
                  <a:pt x="6086475" y="1628775"/>
                </a:cubicBezTo>
                <a:lnTo>
                  <a:pt x="6086475" y="162877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308771" y="1614132"/>
            <a:ext cx="1794817" cy="1023925"/>
            <a:chOff x="4843462" y="1727355"/>
            <a:chExt cx="1794817" cy="102392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843462" y="1999043"/>
              <a:ext cx="657225" cy="14287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43462" y="2424307"/>
              <a:ext cx="657225" cy="14287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04042" y="2197282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Train</a:t>
              </a:r>
              <a:endParaRPr lang="en-US" sz="3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78881" y="1727355"/>
              <a:ext cx="10593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Test</a:t>
              </a:r>
              <a:endParaRPr lang="en-US" sz="3000"/>
            </a:p>
          </p:txBody>
        </p:sp>
      </p:grpSp>
    </p:spTree>
    <p:extLst>
      <p:ext uri="{BB962C8B-B14F-4D97-AF65-F5344CB8AC3E}">
        <p14:creationId xmlns:p14="http://schemas.microsoft.com/office/powerpoint/2010/main" val="4959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44549</TotalTime>
  <Words>1102</Words>
  <Application>Microsoft Macintosh PowerPoint</Application>
  <PresentationFormat>Widescreen</PresentationFormat>
  <Paragraphs>312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Calibri Light</vt:lpstr>
      <vt:lpstr>Cambria Math</vt:lpstr>
      <vt:lpstr>Courier</vt:lpstr>
      <vt:lpstr>Arial</vt:lpstr>
      <vt:lpstr>Office Theme</vt:lpstr>
      <vt:lpstr>Doing more with less: how to make good text classifiers without a lot of data</vt:lpstr>
      <vt:lpstr>Application: keeping track of trending issues</vt:lpstr>
      <vt:lpstr>Detecting trending issues is important for customer service</vt:lpstr>
      <vt:lpstr>Machine learning and automation to the rescue!</vt:lpstr>
      <vt:lpstr>Steps to fix the problem of detecting trending issues</vt:lpstr>
      <vt:lpstr>Models trained on 95 data points</vt:lpstr>
      <vt:lpstr>20 newsgroups public dataset </vt:lpstr>
      <vt:lpstr>Cross-validation curves are a great tool to measure over-fitting.</vt:lpstr>
      <vt:lpstr>Cross-validation curves are a great tool to measure over-fitting.</vt:lpstr>
      <vt:lpstr>Learning curves are a great tool to measure bias.</vt:lpstr>
      <vt:lpstr>Learning curves are a great tool to measure over fitting.</vt:lpstr>
      <vt:lpstr>Learning curves are a great tool to measure bias.</vt:lpstr>
      <vt:lpstr>Naïve Bayes</vt:lpstr>
      <vt:lpstr>Support Vector Machines</vt:lpstr>
      <vt:lpstr>Support Vector Machines</vt:lpstr>
      <vt:lpstr>Support Vector Machines</vt:lpstr>
      <vt:lpstr>SVM learns faster than naïve bayes </vt:lpstr>
      <vt:lpstr>Vocabulary needed for SVM</vt:lpstr>
      <vt:lpstr>TF-IDF      Word Vectors</vt:lpstr>
      <vt:lpstr>TF-IDF      Word Vectors</vt:lpstr>
      <vt:lpstr>Word vectors</vt:lpstr>
      <vt:lpstr>Word vectors</vt:lpstr>
      <vt:lpstr>Check the vector similarity</vt:lpstr>
      <vt:lpstr>Averaging word vectors in a document</vt:lpstr>
      <vt:lpstr>Documents can be built by averaging the vectors or stacking them</vt:lpstr>
      <vt:lpstr>Performance of SVM averaging word vectors</vt:lpstr>
      <vt:lpstr>TF-IDF  performs better than word embeddings</vt:lpstr>
      <vt:lpstr>Simple neural network</vt:lpstr>
      <vt:lpstr>Simple neural network</vt:lpstr>
      <vt:lpstr>Convolutional Neural Networks</vt:lpstr>
      <vt:lpstr>Convolutional Neural Networks trained on the full data set</vt:lpstr>
      <vt:lpstr>Convolutional Neural Networks trained on 95 data points</vt:lpstr>
      <vt:lpstr>Recurrent Neural Networks</vt:lpstr>
      <vt:lpstr>Transfer learning</vt:lpstr>
      <vt:lpstr>Building more data for images</vt:lpstr>
      <vt:lpstr>Building more data through finite state grammar</vt:lpstr>
      <vt:lpstr>How to get good results with not a lot of data</vt:lpstr>
      <vt:lpstr>Questions?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Sachs-Quintana</dc:creator>
  <cp:lastModifiedBy>Toby Sachs-Quintana</cp:lastModifiedBy>
  <cp:revision>114</cp:revision>
  <cp:lastPrinted>2018-03-05T09:21:17Z</cp:lastPrinted>
  <dcterms:created xsi:type="dcterms:W3CDTF">2018-01-29T18:18:28Z</dcterms:created>
  <dcterms:modified xsi:type="dcterms:W3CDTF">2018-03-05T16:48:15Z</dcterms:modified>
</cp:coreProperties>
</file>